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691" r:id="rId3"/>
    <p:sldId id="758" r:id="rId4"/>
    <p:sldId id="759" r:id="rId5"/>
    <p:sldId id="887" r:id="rId6"/>
    <p:sldId id="854" r:id="rId7"/>
    <p:sldId id="855" r:id="rId8"/>
    <p:sldId id="856" r:id="rId9"/>
    <p:sldId id="857" r:id="rId10"/>
    <p:sldId id="858" r:id="rId11"/>
    <p:sldId id="859" r:id="rId12"/>
    <p:sldId id="860" r:id="rId13"/>
    <p:sldId id="861" r:id="rId14"/>
    <p:sldId id="862" r:id="rId15"/>
    <p:sldId id="863" r:id="rId16"/>
    <p:sldId id="864" r:id="rId17"/>
    <p:sldId id="865" r:id="rId18"/>
    <p:sldId id="866" r:id="rId19"/>
    <p:sldId id="867" r:id="rId20"/>
    <p:sldId id="868" r:id="rId21"/>
    <p:sldId id="869" r:id="rId22"/>
    <p:sldId id="870" r:id="rId23"/>
    <p:sldId id="871" r:id="rId24"/>
    <p:sldId id="334" r:id="rId25"/>
    <p:sldId id="902" r:id="rId26"/>
    <p:sldId id="888" r:id="rId27"/>
    <p:sldId id="903" r:id="rId28"/>
    <p:sldId id="904" r:id="rId29"/>
    <p:sldId id="886" r:id="rId30"/>
    <p:sldId id="906" r:id="rId31"/>
    <p:sldId id="873" r:id="rId32"/>
    <p:sldId id="874" r:id="rId33"/>
    <p:sldId id="875" r:id="rId34"/>
    <p:sldId id="876" r:id="rId35"/>
    <p:sldId id="877" r:id="rId36"/>
    <p:sldId id="898" r:id="rId37"/>
    <p:sldId id="878" r:id="rId38"/>
    <p:sldId id="879" r:id="rId39"/>
    <p:sldId id="880" r:id="rId40"/>
    <p:sldId id="881" r:id="rId41"/>
    <p:sldId id="882" r:id="rId42"/>
    <p:sldId id="883" r:id="rId43"/>
    <p:sldId id="884" r:id="rId44"/>
    <p:sldId id="885" r:id="rId45"/>
    <p:sldId id="905" r:id="rId46"/>
    <p:sldId id="890" r:id="rId47"/>
    <p:sldId id="891" r:id="rId48"/>
    <p:sldId id="892" r:id="rId49"/>
    <p:sldId id="893" r:id="rId50"/>
    <p:sldId id="894" r:id="rId51"/>
    <p:sldId id="899" r:id="rId52"/>
    <p:sldId id="900" r:id="rId53"/>
    <p:sldId id="901" r:id="rId54"/>
    <p:sldId id="907" r:id="rId55"/>
    <p:sldId id="895" r:id="rId56"/>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FF"/>
    <a:srgbClr val="5555FC"/>
    <a:srgbClr val="99CCFF"/>
    <a:srgbClr val="2C2C2C"/>
    <a:srgbClr val="2A2A2A"/>
    <a:srgbClr val="282828"/>
    <a:srgbClr val="555555"/>
    <a:srgbClr val="BBE0E3"/>
    <a:srgbClr val="CCEC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73" autoAdjust="0"/>
    <p:restoredTop sz="95073" autoAdjust="0"/>
  </p:normalViewPr>
  <p:slideViewPr>
    <p:cSldViewPr>
      <p:cViewPr>
        <p:scale>
          <a:sx n="90" d="100"/>
          <a:sy n="90" d="100"/>
        </p:scale>
        <p:origin x="680" y="72"/>
      </p:cViewPr>
      <p:guideLst>
        <p:guide orient="horz" pos="2160"/>
        <p:guide pos="3840"/>
      </p:guideLst>
    </p:cSldViewPr>
  </p:slideViewPr>
  <p:outlineViewPr>
    <p:cViewPr>
      <p:scale>
        <a:sx n="33" d="100"/>
        <a:sy n="33" d="100"/>
      </p:scale>
      <p:origin x="0" y="26940"/>
    </p:cViewPr>
  </p:outlineViewPr>
  <p:notesTextViewPr>
    <p:cViewPr>
      <p:scale>
        <a:sx n="100" d="100"/>
        <a:sy n="100" d="100"/>
      </p:scale>
      <p:origin x="0" y="0"/>
    </p:cViewPr>
  </p:notesTextViewPr>
  <p:sorterViewPr>
    <p:cViewPr>
      <p:scale>
        <a:sx n="50" d="100"/>
        <a:sy n="50" d="100"/>
      </p:scale>
      <p:origin x="0" y="48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WeblySleek UI Semilight" charset="0"/>
              </a:defRPr>
            </a:lvl1pPr>
          </a:lstStyle>
          <a:p>
            <a:pPr>
              <a:defRPr/>
            </a:pPr>
            <a:endParaRPr lang="en-US" dirty="0"/>
          </a:p>
        </p:txBody>
      </p:sp>
      <p:sp>
        <p:nvSpPr>
          <p:cNvPr id="9318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WeblySleek UI Semilight" charset="0"/>
              </a:defRPr>
            </a:lvl1pPr>
          </a:lstStyle>
          <a:p>
            <a:pPr>
              <a:defRPr/>
            </a:pPr>
            <a:endParaRPr lang="en-US" dirty="0"/>
          </a:p>
        </p:txBody>
      </p:sp>
      <p:sp>
        <p:nvSpPr>
          <p:cNvPr id="6246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9318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9319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WeblySleek UI Semilight" charset="0"/>
              </a:defRPr>
            </a:lvl1pPr>
          </a:lstStyle>
          <a:p>
            <a:pPr>
              <a:defRPr/>
            </a:pPr>
            <a:endParaRPr lang="en-US" dirty="0"/>
          </a:p>
        </p:txBody>
      </p:sp>
      <p:sp>
        <p:nvSpPr>
          <p:cNvPr id="9319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WeblySleek UI Semilight" charset="0"/>
              </a:defRPr>
            </a:lvl1pPr>
          </a:lstStyle>
          <a:p>
            <a:pPr>
              <a:defRPr/>
            </a:pPr>
            <a:fld id="{5F5CF8ED-B611-4BBE-9DBB-735E07978727}" type="slidenum">
              <a:rPr lang="en-US" smtClean="0"/>
              <a:pPr>
                <a:defRPr/>
              </a:pPr>
              <a:t>‹#›</a:t>
            </a:fld>
            <a:endParaRPr lang="en-US" dirty="0"/>
          </a:p>
        </p:txBody>
      </p:sp>
    </p:spTree>
    <p:extLst>
      <p:ext uri="{BB962C8B-B14F-4D97-AF65-F5344CB8AC3E}">
        <p14:creationId xmlns:p14="http://schemas.microsoft.com/office/powerpoint/2010/main" val="31511309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WeblySleek UI Semilight" charset="0"/>
        <a:ea typeface="+mn-ea"/>
        <a:cs typeface="+mn-cs"/>
      </a:defRPr>
    </a:lvl1pPr>
    <a:lvl2pPr marL="457200" algn="l" rtl="0" eaLnBrk="0" fontAlgn="base" hangingPunct="0">
      <a:spcBef>
        <a:spcPct val="30000"/>
      </a:spcBef>
      <a:spcAft>
        <a:spcPct val="0"/>
      </a:spcAft>
      <a:defRPr sz="1200" kern="1200">
        <a:solidFill>
          <a:schemeClr val="tx1"/>
        </a:solidFill>
        <a:latin typeface="WeblySleek UI Semilight" charset="0"/>
        <a:ea typeface="+mn-ea"/>
        <a:cs typeface="+mn-cs"/>
      </a:defRPr>
    </a:lvl2pPr>
    <a:lvl3pPr marL="914400" algn="l" rtl="0" eaLnBrk="0" fontAlgn="base" hangingPunct="0">
      <a:spcBef>
        <a:spcPct val="30000"/>
      </a:spcBef>
      <a:spcAft>
        <a:spcPct val="0"/>
      </a:spcAft>
      <a:defRPr sz="1200" kern="1200">
        <a:solidFill>
          <a:schemeClr val="tx1"/>
        </a:solidFill>
        <a:latin typeface="WeblySleek UI Semilight" charset="0"/>
        <a:ea typeface="+mn-ea"/>
        <a:cs typeface="+mn-cs"/>
      </a:defRPr>
    </a:lvl3pPr>
    <a:lvl4pPr marL="1371600" algn="l" rtl="0" eaLnBrk="0" fontAlgn="base" hangingPunct="0">
      <a:spcBef>
        <a:spcPct val="30000"/>
      </a:spcBef>
      <a:spcAft>
        <a:spcPct val="0"/>
      </a:spcAft>
      <a:defRPr sz="1200" kern="1200">
        <a:solidFill>
          <a:schemeClr val="tx1"/>
        </a:solidFill>
        <a:latin typeface="WeblySleek UI Semilight" charset="0"/>
        <a:ea typeface="+mn-ea"/>
        <a:cs typeface="+mn-cs"/>
      </a:defRPr>
    </a:lvl4pPr>
    <a:lvl5pPr marL="1828800" algn="l" rtl="0" eaLnBrk="0" fontAlgn="base" hangingPunct="0">
      <a:spcBef>
        <a:spcPct val="30000"/>
      </a:spcBef>
      <a:spcAft>
        <a:spcPct val="0"/>
      </a:spcAft>
      <a:defRPr sz="1200" kern="1200">
        <a:solidFill>
          <a:schemeClr val="tx1"/>
        </a:solidFill>
        <a:latin typeface="WeblySleek UI Semi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Shape 6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5" name="Shape 6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1176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Shape 6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6" name="Shape 6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04842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Shape 6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4" name="Shape 6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31825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Shape 6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3" name="Shape 6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40599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Shape 6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9" name="Shape 6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7824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Shape 7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0" name="Shape 7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4788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84809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Shape 7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4" name="Shape 7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74125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Shape 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0" name="Shape 7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82013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9" name="Shape 7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96574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1" name="Shape 5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728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Shape 6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2" name="Shape 6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9575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40409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Shape 5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1" name="Shape 5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5631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6047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8" name="Shape 6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95223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5" name="Shape 6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1673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3" name="Shape 6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5369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Shape 6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1" name="Shape 6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0287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Shape 6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6" name="Shape 6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60769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1" name="Shape 6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82313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Shape 7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0" name="Shape 7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79136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53129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Shape 7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0" name="Shape 7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066329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8" name="Shape 7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1291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0" name="Shape 7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82952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Shape 6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7" name="Shape 6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61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Shape 6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5" name="Shape 6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28804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1" name="Shape 6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79556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9" name="Shape 6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48546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9" name="Shape 6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69934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8" name="Shape 6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05644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E69E5D0-AC7D-4E0E-9E73-735AC474875E}"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7CB7A9-87DE-4C27-915C-5A07F3EB8FB4}"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52401"/>
            <a:ext cx="2743200" cy="5973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52401"/>
            <a:ext cx="8026400" cy="5973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25D8774-0D01-4B25-AA98-82CA39DE2258}"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0"/>
            <a:ext cx="53848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938589"/>
            <a:ext cx="53848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87C05670-F085-4366-8BCF-DCA36950336A}"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12"/>
        <p:cNvGrpSpPr/>
        <p:nvPr/>
      </p:nvGrpSpPr>
      <p:grpSpPr>
        <a:xfrm>
          <a:off x="0" y="0"/>
          <a:ext cx="0" cy="0"/>
          <a:chOff x="0" y="0"/>
          <a:chExt cx="0" cy="0"/>
        </a:xfrm>
      </p:grpSpPr>
    </p:spTree>
    <p:extLst>
      <p:ext uri="{BB962C8B-B14F-4D97-AF65-F5344CB8AC3E}">
        <p14:creationId xmlns:p14="http://schemas.microsoft.com/office/powerpoint/2010/main" val="1354781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C0646B8-9310-4B6B-8A6A-D0B14E592E13}"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8516E1E-4D3E-49CA-B50D-A27133624350}"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6572E3E-194C-41E2-AD5D-32D9A95B1084}"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EA0B885-AB6B-4AC4-97FB-1820397F89D2}"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11760C9F-747E-441A-9C23-D0F4E6BCC810}"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7385AB74-9ECE-41CC-B306-A650884C0EC1}"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679B0C3-F166-4623-8CAF-B56942681E3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61A7492-B3F7-4A68-A778-8961F123320D}"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609600" y="152400"/>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8"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WeblySleek UI Semilight" charset="0"/>
              </a:defRPr>
            </a:lvl1pPr>
          </a:lstStyle>
          <a:p>
            <a:pPr>
              <a:defRPr/>
            </a:pPr>
            <a:endParaRPr lang="en-US" dirty="0"/>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WeblySleek UI Semilight" charset="0"/>
              </a:defRPr>
            </a:lvl1pPr>
          </a:lstStyle>
          <a:p>
            <a:pPr>
              <a:defRPr/>
            </a:pPr>
            <a:endParaRPr lang="en-US" dirty="0"/>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WeblySleek UI Semilight" charset="0"/>
              </a:defRPr>
            </a:lvl1pPr>
          </a:lstStyle>
          <a:p>
            <a:pPr>
              <a:defRPr/>
            </a:pPr>
            <a:fld id="{195C1418-C49D-44B6-B624-EF9B89E095E1}" type="slidenum">
              <a:rPr lang="en-US" smtClean="0"/>
              <a:pPr>
                <a:defRPr/>
              </a:pPr>
              <a:t>‹#›</a:t>
            </a:fld>
            <a:endParaRPr lang="en-US" dirty="0"/>
          </a:p>
        </p:txBody>
      </p:sp>
      <p:pic>
        <p:nvPicPr>
          <p:cNvPr id="3" name="Picture 2"/>
          <p:cNvPicPr>
            <a:picLocks noChangeAspect="1"/>
          </p:cNvPicPr>
          <p:nvPr userDrawn="1"/>
        </p:nvPicPr>
        <p:blipFill>
          <a:blip r:embed="rId15"/>
          <a:stretch>
            <a:fillRect/>
          </a:stretch>
        </p:blipFill>
        <p:spPr>
          <a:xfrm>
            <a:off x="11506200" y="6135823"/>
            <a:ext cx="612775" cy="6127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rtl="0" eaLnBrk="0" fontAlgn="base" hangingPunct="0">
        <a:spcBef>
          <a:spcPct val="0"/>
        </a:spcBef>
        <a:spcAft>
          <a:spcPct val="0"/>
        </a:spcAft>
        <a:defRPr sz="4400">
          <a:solidFill>
            <a:srgbClr val="0099FF"/>
          </a:solidFill>
          <a:latin typeface="WeblySleek UI Semilight" charset="0"/>
          <a:ea typeface="+mj-ea"/>
          <a:cs typeface="+mj-cs"/>
        </a:defRPr>
      </a:lvl1pPr>
      <a:lvl2pPr algn="ctr" rtl="0" eaLnBrk="0" fontAlgn="base" hangingPunct="0">
        <a:spcBef>
          <a:spcPct val="0"/>
        </a:spcBef>
        <a:spcAft>
          <a:spcPct val="0"/>
        </a:spcAft>
        <a:defRPr sz="4400">
          <a:solidFill>
            <a:srgbClr val="99CCFF"/>
          </a:solidFill>
          <a:latin typeface="Arial" charset="0"/>
        </a:defRPr>
      </a:lvl2pPr>
      <a:lvl3pPr algn="ctr" rtl="0" eaLnBrk="0" fontAlgn="base" hangingPunct="0">
        <a:spcBef>
          <a:spcPct val="0"/>
        </a:spcBef>
        <a:spcAft>
          <a:spcPct val="0"/>
        </a:spcAft>
        <a:defRPr sz="4400">
          <a:solidFill>
            <a:srgbClr val="99CCFF"/>
          </a:solidFill>
          <a:latin typeface="Arial" charset="0"/>
        </a:defRPr>
      </a:lvl3pPr>
      <a:lvl4pPr algn="ctr" rtl="0" eaLnBrk="0" fontAlgn="base" hangingPunct="0">
        <a:spcBef>
          <a:spcPct val="0"/>
        </a:spcBef>
        <a:spcAft>
          <a:spcPct val="0"/>
        </a:spcAft>
        <a:defRPr sz="4400">
          <a:solidFill>
            <a:srgbClr val="99CCFF"/>
          </a:solidFill>
          <a:latin typeface="Arial" charset="0"/>
        </a:defRPr>
      </a:lvl4pPr>
      <a:lvl5pPr algn="ctr" rtl="0" eaLnBrk="0" fontAlgn="base" hangingPunct="0">
        <a:spcBef>
          <a:spcPct val="0"/>
        </a:spcBef>
        <a:spcAft>
          <a:spcPct val="0"/>
        </a:spcAft>
        <a:defRPr sz="4400">
          <a:solidFill>
            <a:srgbClr val="99CCFF"/>
          </a:solidFill>
          <a:latin typeface="Arial" charset="0"/>
        </a:defRPr>
      </a:lvl5pPr>
      <a:lvl6pPr marL="457200" algn="ctr" rtl="0" fontAlgn="base">
        <a:spcBef>
          <a:spcPct val="0"/>
        </a:spcBef>
        <a:spcAft>
          <a:spcPct val="0"/>
        </a:spcAft>
        <a:defRPr sz="4400">
          <a:solidFill>
            <a:srgbClr val="99CCFF"/>
          </a:solidFill>
          <a:latin typeface="Arial" charset="0"/>
        </a:defRPr>
      </a:lvl6pPr>
      <a:lvl7pPr marL="914400" algn="ctr" rtl="0" fontAlgn="base">
        <a:spcBef>
          <a:spcPct val="0"/>
        </a:spcBef>
        <a:spcAft>
          <a:spcPct val="0"/>
        </a:spcAft>
        <a:defRPr sz="4400">
          <a:solidFill>
            <a:srgbClr val="99CCFF"/>
          </a:solidFill>
          <a:latin typeface="Arial" charset="0"/>
        </a:defRPr>
      </a:lvl7pPr>
      <a:lvl8pPr marL="1371600" algn="ctr" rtl="0" fontAlgn="base">
        <a:spcBef>
          <a:spcPct val="0"/>
        </a:spcBef>
        <a:spcAft>
          <a:spcPct val="0"/>
        </a:spcAft>
        <a:defRPr sz="4400">
          <a:solidFill>
            <a:srgbClr val="99CCFF"/>
          </a:solidFill>
          <a:latin typeface="Arial" charset="0"/>
        </a:defRPr>
      </a:lvl8pPr>
      <a:lvl9pPr marL="1828800" algn="ctr" rtl="0" fontAlgn="base">
        <a:spcBef>
          <a:spcPct val="0"/>
        </a:spcBef>
        <a:spcAft>
          <a:spcPct val="0"/>
        </a:spcAft>
        <a:defRPr sz="4400">
          <a:solidFill>
            <a:srgbClr val="99CCFF"/>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WeblySleek UI Semilight" charset="0"/>
          <a:ea typeface="+mn-ea"/>
          <a:cs typeface="+mn-cs"/>
        </a:defRPr>
      </a:lvl1pPr>
      <a:lvl2pPr marL="742950" indent="-285750" algn="l" rtl="0" eaLnBrk="0" fontAlgn="base" hangingPunct="0">
        <a:spcBef>
          <a:spcPct val="20000"/>
        </a:spcBef>
        <a:spcAft>
          <a:spcPct val="0"/>
        </a:spcAft>
        <a:buChar char="–"/>
        <a:defRPr sz="2800">
          <a:solidFill>
            <a:schemeClr val="tx1"/>
          </a:solidFill>
          <a:latin typeface="WeblySleek UI Semilight" charset="0"/>
        </a:defRPr>
      </a:lvl2pPr>
      <a:lvl3pPr marL="1143000" indent="-228600" algn="l" rtl="0" eaLnBrk="0" fontAlgn="base" hangingPunct="0">
        <a:spcBef>
          <a:spcPct val="20000"/>
        </a:spcBef>
        <a:spcAft>
          <a:spcPct val="0"/>
        </a:spcAft>
        <a:buChar char="•"/>
        <a:defRPr sz="2400">
          <a:solidFill>
            <a:schemeClr val="tx1"/>
          </a:solidFill>
          <a:latin typeface="WeblySleek UI Semilight" charset="0"/>
        </a:defRPr>
      </a:lvl3pPr>
      <a:lvl4pPr marL="1600200" indent="-228600" algn="l" rtl="0" eaLnBrk="0" fontAlgn="base" hangingPunct="0">
        <a:spcBef>
          <a:spcPct val="20000"/>
        </a:spcBef>
        <a:spcAft>
          <a:spcPct val="0"/>
        </a:spcAft>
        <a:buChar char="–"/>
        <a:defRPr sz="2000">
          <a:solidFill>
            <a:schemeClr val="tx1"/>
          </a:solidFill>
          <a:latin typeface="WeblySleek UI Semilight" charset="0"/>
        </a:defRPr>
      </a:lvl4pPr>
      <a:lvl5pPr marL="2057400" indent="-228600" algn="l" rtl="0" eaLnBrk="0" fontAlgn="base" hangingPunct="0">
        <a:spcBef>
          <a:spcPct val="20000"/>
        </a:spcBef>
        <a:spcAft>
          <a:spcPct val="0"/>
        </a:spcAft>
        <a:buChar char="»"/>
        <a:defRPr sz="2000">
          <a:solidFill>
            <a:schemeClr val="tx1"/>
          </a:solidFill>
          <a:latin typeface="WeblySleek UI Semilight"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9.png"/><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ChangeArrowheads="1"/>
          </p:cNvSpPr>
          <p:nvPr/>
        </p:nvSpPr>
        <p:spPr bwMode="auto">
          <a:xfrm>
            <a:off x="0" y="0"/>
            <a:ext cx="12192000" cy="1524000"/>
          </a:xfrm>
          <a:prstGeom prst="rect">
            <a:avLst/>
          </a:prstGeom>
          <a:solidFill>
            <a:schemeClr val="bg1"/>
          </a:solidFill>
          <a:ln w="9525">
            <a:noFill/>
            <a:miter lim="800000"/>
            <a:headEnd/>
            <a:tailEnd/>
          </a:ln>
        </p:spPr>
        <p:txBody>
          <a:bodyPr wrap="none" anchor="ctr"/>
          <a:lstStyle/>
          <a:p>
            <a:endParaRPr lang="en-US" dirty="0">
              <a:latin typeface="WeblySleek UI Semilight" charset="0"/>
            </a:endParaRPr>
          </a:p>
        </p:txBody>
      </p:sp>
      <p:sp>
        <p:nvSpPr>
          <p:cNvPr id="2052" name="Rectangle 4"/>
          <p:cNvSpPr>
            <a:spLocks noChangeArrowheads="1"/>
          </p:cNvSpPr>
          <p:nvPr/>
        </p:nvSpPr>
        <p:spPr bwMode="auto">
          <a:xfrm>
            <a:off x="0" y="1295400"/>
            <a:ext cx="12192000" cy="2438400"/>
          </a:xfrm>
          <a:prstGeom prst="rect">
            <a:avLst/>
          </a:prstGeom>
          <a:solidFill>
            <a:srgbClr val="555555"/>
          </a:solidFill>
          <a:ln w="9525">
            <a:noFill/>
            <a:miter lim="800000"/>
            <a:headEnd/>
            <a:tailEnd/>
          </a:ln>
        </p:spPr>
        <p:txBody>
          <a:bodyPr wrap="none" anchor="ctr"/>
          <a:lstStyle/>
          <a:p>
            <a:endParaRPr lang="en-US" dirty="0">
              <a:latin typeface="WeblySleek UI Semilight" charset="0"/>
            </a:endParaRPr>
          </a:p>
        </p:txBody>
      </p:sp>
      <p:sp>
        <p:nvSpPr>
          <p:cNvPr id="2" name="Title 1"/>
          <p:cNvSpPr>
            <a:spLocks noGrp="1"/>
          </p:cNvSpPr>
          <p:nvPr>
            <p:ph type="ctrTitle"/>
          </p:nvPr>
        </p:nvSpPr>
        <p:spPr>
          <a:xfrm>
            <a:off x="914400" y="1779587"/>
            <a:ext cx="10363200" cy="1470025"/>
          </a:xfrm>
        </p:spPr>
        <p:txBody>
          <a:bodyPr/>
          <a:lstStyle/>
          <a:p>
            <a:pPr algn="ctr"/>
            <a:r>
              <a:rPr lang="en-US" dirty="0" smtClean="0">
                <a:solidFill>
                  <a:srgbClr val="99CCFF"/>
                </a:solidFill>
              </a:rPr>
              <a:t>Initialization and Regularization</a:t>
            </a:r>
            <a:endParaRPr lang="en-US" dirty="0">
              <a:solidFill>
                <a:srgbClr val="99CCFF"/>
              </a:solidFill>
            </a:endParaRPr>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Shape 637"/>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10</a:t>
            </a:fld>
            <a:endParaRPr lang="en"/>
          </a:p>
        </p:txBody>
      </p:sp>
      <p:pic>
        <p:nvPicPr>
          <p:cNvPr id="638" name="Shape 638"/>
          <p:cNvPicPr preferRelativeResize="0"/>
          <p:nvPr/>
        </p:nvPicPr>
        <p:blipFill>
          <a:blip r:embed="rId3">
            <a:alphaModFix/>
          </a:blip>
          <a:stretch>
            <a:fillRect/>
          </a:stretch>
        </p:blipFill>
        <p:spPr>
          <a:xfrm>
            <a:off x="82002" y="1"/>
            <a:ext cx="8066197" cy="6053767"/>
          </a:xfrm>
          <a:prstGeom prst="rect">
            <a:avLst/>
          </a:prstGeom>
          <a:noFill/>
          <a:ln>
            <a:noFill/>
          </a:ln>
        </p:spPr>
      </p:pic>
    </p:spTree>
    <p:extLst>
      <p:ext uri="{BB962C8B-B14F-4D97-AF65-F5344CB8AC3E}">
        <p14:creationId xmlns:p14="http://schemas.microsoft.com/office/powerpoint/2010/main" val="2914197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Shape 643"/>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11</a:t>
            </a:fld>
            <a:endParaRPr lang="en"/>
          </a:p>
        </p:txBody>
      </p:sp>
      <p:pic>
        <p:nvPicPr>
          <p:cNvPr id="644" name="Shape 644"/>
          <p:cNvPicPr preferRelativeResize="0"/>
          <p:nvPr/>
        </p:nvPicPr>
        <p:blipFill>
          <a:blip r:embed="rId3">
            <a:alphaModFix/>
          </a:blip>
          <a:stretch>
            <a:fillRect/>
          </a:stretch>
        </p:blipFill>
        <p:spPr>
          <a:xfrm>
            <a:off x="82002" y="1"/>
            <a:ext cx="8066197" cy="6053767"/>
          </a:xfrm>
          <a:prstGeom prst="rect">
            <a:avLst/>
          </a:prstGeom>
          <a:noFill/>
          <a:ln>
            <a:noFill/>
          </a:ln>
        </p:spPr>
      </p:pic>
      <p:sp>
        <p:nvSpPr>
          <p:cNvPr id="645" name="Shape 645"/>
          <p:cNvSpPr txBox="1"/>
          <p:nvPr/>
        </p:nvSpPr>
        <p:spPr>
          <a:xfrm>
            <a:off x="8453000" y="170034"/>
            <a:ext cx="3764400" cy="995599"/>
          </a:xfrm>
          <a:prstGeom prst="rect">
            <a:avLst/>
          </a:prstGeom>
          <a:noFill/>
          <a:ln>
            <a:noFill/>
          </a:ln>
        </p:spPr>
        <p:txBody>
          <a:bodyPr lIns="121900" tIns="121900" rIns="121900" bIns="121900" anchor="t" anchorCtr="0">
            <a:noAutofit/>
          </a:bodyPr>
          <a:lstStyle/>
          <a:p>
            <a:pPr>
              <a:spcBef>
                <a:spcPts val="0"/>
              </a:spcBef>
            </a:pPr>
            <a:r>
              <a:rPr lang="en" sz="4000">
                <a:solidFill>
                  <a:srgbClr val="FF0000"/>
                </a:solidFill>
              </a:rPr>
              <a:t>All activations become zero!</a:t>
            </a:r>
          </a:p>
          <a:p>
            <a:pPr>
              <a:spcBef>
                <a:spcPts val="0"/>
              </a:spcBef>
            </a:pPr>
            <a:endParaRPr sz="3200">
              <a:solidFill>
                <a:srgbClr val="FF0000"/>
              </a:solidFill>
            </a:endParaRPr>
          </a:p>
          <a:p>
            <a:pPr>
              <a:spcBef>
                <a:spcPts val="0"/>
              </a:spcBef>
            </a:pPr>
            <a:r>
              <a:rPr lang="en" sz="3200"/>
              <a:t>Q: think about the backward pass. What do the gradients look like?</a:t>
            </a:r>
          </a:p>
        </p:txBody>
      </p:sp>
      <p:sp>
        <p:nvSpPr>
          <p:cNvPr id="646" name="Shape 646"/>
          <p:cNvSpPr txBox="1"/>
          <p:nvPr/>
        </p:nvSpPr>
        <p:spPr>
          <a:xfrm>
            <a:off x="8316200" y="4698234"/>
            <a:ext cx="3898400" cy="1056399"/>
          </a:xfrm>
          <a:prstGeom prst="rect">
            <a:avLst/>
          </a:prstGeom>
          <a:noFill/>
          <a:ln>
            <a:noFill/>
          </a:ln>
        </p:spPr>
        <p:txBody>
          <a:bodyPr lIns="121900" tIns="121900" rIns="121900" bIns="121900" anchor="t" anchorCtr="0">
            <a:noAutofit/>
          </a:bodyPr>
          <a:lstStyle/>
          <a:p>
            <a:pPr>
              <a:spcBef>
                <a:spcPts val="0"/>
              </a:spcBef>
            </a:pPr>
            <a:r>
              <a:rPr lang="en" sz="2400">
                <a:solidFill>
                  <a:srgbClr val="0000FF"/>
                </a:solidFill>
              </a:rPr>
              <a:t>Hint: think about backward pass for a W*X gate.</a:t>
            </a:r>
          </a:p>
        </p:txBody>
      </p:sp>
    </p:spTree>
    <p:extLst>
      <p:ext uri="{BB962C8B-B14F-4D97-AF65-F5344CB8AC3E}">
        <p14:creationId xmlns:p14="http://schemas.microsoft.com/office/powerpoint/2010/main" val="13448470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Shape 651"/>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12</a:t>
            </a:fld>
            <a:endParaRPr lang="en"/>
          </a:p>
        </p:txBody>
      </p:sp>
      <p:pic>
        <p:nvPicPr>
          <p:cNvPr id="652" name="Shape 652"/>
          <p:cNvPicPr preferRelativeResize="0"/>
          <p:nvPr/>
        </p:nvPicPr>
        <p:blipFill>
          <a:blip r:embed="rId3">
            <a:alphaModFix/>
          </a:blip>
          <a:stretch>
            <a:fillRect/>
          </a:stretch>
        </p:blipFill>
        <p:spPr>
          <a:xfrm>
            <a:off x="318901" y="541566"/>
            <a:ext cx="7319332" cy="5504532"/>
          </a:xfrm>
          <a:prstGeom prst="rect">
            <a:avLst/>
          </a:prstGeom>
          <a:noFill/>
          <a:ln>
            <a:noFill/>
          </a:ln>
        </p:spPr>
      </p:pic>
      <p:pic>
        <p:nvPicPr>
          <p:cNvPr id="653" name="Shape 653"/>
          <p:cNvPicPr preferRelativeResize="0"/>
          <p:nvPr/>
        </p:nvPicPr>
        <p:blipFill>
          <a:blip r:embed="rId4">
            <a:alphaModFix/>
          </a:blip>
          <a:stretch>
            <a:fillRect/>
          </a:stretch>
        </p:blipFill>
        <p:spPr>
          <a:xfrm>
            <a:off x="226833" y="81750"/>
            <a:ext cx="7086600" cy="292100"/>
          </a:xfrm>
          <a:prstGeom prst="rect">
            <a:avLst/>
          </a:prstGeom>
          <a:noFill/>
          <a:ln>
            <a:noFill/>
          </a:ln>
        </p:spPr>
      </p:pic>
      <p:sp>
        <p:nvSpPr>
          <p:cNvPr id="654" name="Shape 654"/>
          <p:cNvSpPr txBox="1"/>
          <p:nvPr/>
        </p:nvSpPr>
        <p:spPr>
          <a:xfrm>
            <a:off x="8172533" y="194301"/>
            <a:ext cx="3800800" cy="5039599"/>
          </a:xfrm>
          <a:prstGeom prst="rect">
            <a:avLst/>
          </a:prstGeom>
          <a:noFill/>
          <a:ln>
            <a:noFill/>
          </a:ln>
        </p:spPr>
        <p:txBody>
          <a:bodyPr lIns="121900" tIns="121900" rIns="121900" bIns="121900" anchor="t" anchorCtr="0">
            <a:noAutofit/>
          </a:bodyPr>
          <a:lstStyle/>
          <a:p>
            <a:pPr>
              <a:spcBef>
                <a:spcPts val="0"/>
              </a:spcBef>
            </a:pPr>
            <a:r>
              <a:rPr lang="en" sz="3200">
                <a:solidFill>
                  <a:srgbClr val="FF0000"/>
                </a:solidFill>
              </a:rPr>
              <a:t>Almost all neurons completely saturated, either -1 and 1. Gradients will be all zero.</a:t>
            </a:r>
          </a:p>
        </p:txBody>
      </p:sp>
      <p:sp>
        <p:nvSpPr>
          <p:cNvPr id="655" name="Shape 655"/>
          <p:cNvSpPr txBox="1"/>
          <p:nvPr/>
        </p:nvSpPr>
        <p:spPr>
          <a:xfrm>
            <a:off x="4267734" y="964667"/>
            <a:ext cx="3904799" cy="1034399"/>
          </a:xfrm>
          <a:prstGeom prst="rect">
            <a:avLst/>
          </a:prstGeom>
          <a:noFill/>
          <a:ln>
            <a:noFill/>
          </a:ln>
        </p:spPr>
        <p:txBody>
          <a:bodyPr lIns="121900" tIns="121900" rIns="121900" bIns="121900" anchor="t" anchorCtr="0">
            <a:noAutofit/>
          </a:bodyPr>
          <a:lstStyle/>
          <a:p>
            <a:pPr>
              <a:spcBef>
                <a:spcPts val="0"/>
              </a:spcBef>
            </a:pPr>
            <a:r>
              <a:rPr lang="en" sz="2400">
                <a:solidFill>
                  <a:srgbClr val="0000FF"/>
                </a:solidFill>
              </a:rPr>
              <a:t>*1.0 instead of *0.01</a:t>
            </a:r>
          </a:p>
        </p:txBody>
      </p:sp>
      <p:cxnSp>
        <p:nvCxnSpPr>
          <p:cNvPr id="656" name="Shape 656"/>
          <p:cNvCxnSpPr/>
          <p:nvPr/>
        </p:nvCxnSpPr>
        <p:spPr>
          <a:xfrm rot="10800000">
            <a:off x="4730399" y="541565"/>
            <a:ext cx="232400" cy="464800"/>
          </a:xfrm>
          <a:prstGeom prst="straightConnector1">
            <a:avLst/>
          </a:prstGeom>
          <a:noFill/>
          <a:ln w="9525" cap="flat" cmpd="sng">
            <a:solidFill>
              <a:srgbClr val="0000FF"/>
            </a:solidFill>
            <a:prstDash val="solid"/>
            <a:round/>
            <a:headEnd type="none" w="lg" len="lg"/>
            <a:tailEnd type="triangle" w="lg" len="lg"/>
          </a:ln>
        </p:spPr>
      </p:cxnSp>
    </p:spTree>
    <p:extLst>
      <p:ext uri="{BB962C8B-B14F-4D97-AF65-F5344CB8AC3E}">
        <p14:creationId xmlns:p14="http://schemas.microsoft.com/office/powerpoint/2010/main" val="17612520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Shape 661"/>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13</a:t>
            </a:fld>
            <a:endParaRPr lang="en"/>
          </a:p>
        </p:txBody>
      </p:sp>
      <p:pic>
        <p:nvPicPr>
          <p:cNvPr id="662" name="Shape 662"/>
          <p:cNvPicPr preferRelativeResize="0"/>
          <p:nvPr/>
        </p:nvPicPr>
        <p:blipFill>
          <a:blip r:embed="rId3">
            <a:alphaModFix/>
          </a:blip>
          <a:stretch>
            <a:fillRect/>
          </a:stretch>
        </p:blipFill>
        <p:spPr>
          <a:xfrm>
            <a:off x="64832" y="145733"/>
            <a:ext cx="7959267" cy="5951132"/>
          </a:xfrm>
          <a:prstGeom prst="rect">
            <a:avLst/>
          </a:prstGeom>
          <a:noFill/>
          <a:ln>
            <a:noFill/>
          </a:ln>
        </p:spPr>
      </p:pic>
      <p:pic>
        <p:nvPicPr>
          <p:cNvPr id="663" name="Shape 663"/>
          <p:cNvPicPr preferRelativeResize="0"/>
          <p:nvPr/>
        </p:nvPicPr>
        <p:blipFill>
          <a:blip r:embed="rId4">
            <a:alphaModFix/>
          </a:blip>
          <a:stretch>
            <a:fillRect/>
          </a:stretch>
        </p:blipFill>
        <p:spPr>
          <a:xfrm>
            <a:off x="3684950" y="156867"/>
            <a:ext cx="8394700" cy="254000"/>
          </a:xfrm>
          <a:prstGeom prst="rect">
            <a:avLst/>
          </a:prstGeom>
          <a:noFill/>
          <a:ln w="9525" cap="flat" cmpd="sng">
            <a:solidFill>
              <a:srgbClr val="000000"/>
            </a:solidFill>
            <a:prstDash val="solid"/>
            <a:round/>
            <a:headEnd type="none" w="med" len="med"/>
            <a:tailEnd type="none" w="med" len="med"/>
          </a:ln>
        </p:spPr>
      </p:pic>
      <p:sp>
        <p:nvSpPr>
          <p:cNvPr id="664" name="Shape 664"/>
          <p:cNvSpPr txBox="1"/>
          <p:nvPr/>
        </p:nvSpPr>
        <p:spPr>
          <a:xfrm>
            <a:off x="8899101" y="469134"/>
            <a:ext cx="3460799" cy="400799"/>
          </a:xfrm>
          <a:prstGeom prst="rect">
            <a:avLst/>
          </a:prstGeom>
          <a:noFill/>
          <a:ln>
            <a:noFill/>
          </a:ln>
        </p:spPr>
        <p:txBody>
          <a:bodyPr lIns="121900" tIns="121900" rIns="121900" bIns="121900" anchor="t" anchorCtr="0">
            <a:noAutofit/>
          </a:bodyPr>
          <a:lstStyle/>
          <a:p>
            <a:pPr>
              <a:spcBef>
                <a:spcPts val="0"/>
              </a:spcBef>
            </a:pPr>
            <a:r>
              <a:rPr lang="en" sz="2400">
                <a:solidFill>
                  <a:srgbClr val="0000FF"/>
                </a:solidFill>
              </a:rPr>
              <a:t>“Xavier initialization”</a:t>
            </a:r>
          </a:p>
          <a:p>
            <a:pPr>
              <a:spcBef>
                <a:spcPts val="0"/>
              </a:spcBef>
            </a:pPr>
            <a:r>
              <a:rPr lang="en" sz="2400">
                <a:solidFill>
                  <a:srgbClr val="0000FF"/>
                </a:solidFill>
              </a:rPr>
              <a:t>[Glorot et al., 2010]</a:t>
            </a:r>
          </a:p>
          <a:p>
            <a:pPr>
              <a:spcBef>
                <a:spcPts val="0"/>
              </a:spcBef>
            </a:pPr>
            <a:endParaRPr sz="2400">
              <a:solidFill>
                <a:srgbClr val="0000FF"/>
              </a:solidFill>
            </a:endParaRPr>
          </a:p>
        </p:txBody>
      </p:sp>
      <p:sp>
        <p:nvSpPr>
          <p:cNvPr id="665" name="Shape 665"/>
          <p:cNvSpPr txBox="1"/>
          <p:nvPr/>
        </p:nvSpPr>
        <p:spPr>
          <a:xfrm>
            <a:off x="8213401" y="2052233"/>
            <a:ext cx="3943599" cy="3764400"/>
          </a:xfrm>
          <a:prstGeom prst="rect">
            <a:avLst/>
          </a:prstGeom>
          <a:noFill/>
          <a:ln>
            <a:noFill/>
          </a:ln>
        </p:spPr>
        <p:txBody>
          <a:bodyPr lIns="121900" tIns="121900" rIns="121900" bIns="121900" anchor="t" anchorCtr="0">
            <a:noAutofit/>
          </a:bodyPr>
          <a:lstStyle/>
          <a:p>
            <a:pPr>
              <a:spcBef>
                <a:spcPts val="0"/>
              </a:spcBef>
            </a:pPr>
            <a:r>
              <a:rPr lang="en" sz="2400" b="1"/>
              <a:t>Reasonable initialization.</a:t>
            </a:r>
          </a:p>
          <a:p>
            <a:pPr>
              <a:spcBef>
                <a:spcPts val="0"/>
              </a:spcBef>
            </a:pPr>
            <a:r>
              <a:rPr lang="en" sz="2400"/>
              <a:t>(Mathematical derivation assumes linear activations)</a:t>
            </a:r>
          </a:p>
        </p:txBody>
      </p:sp>
    </p:spTree>
    <p:extLst>
      <p:ext uri="{BB962C8B-B14F-4D97-AF65-F5344CB8AC3E}">
        <p14:creationId xmlns:p14="http://schemas.microsoft.com/office/powerpoint/2010/main" val="10597103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Shape 670"/>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14</a:t>
            </a:fld>
            <a:endParaRPr lang="en"/>
          </a:p>
        </p:txBody>
      </p:sp>
      <p:pic>
        <p:nvPicPr>
          <p:cNvPr id="671" name="Shape 671"/>
          <p:cNvPicPr preferRelativeResize="0"/>
          <p:nvPr/>
        </p:nvPicPr>
        <p:blipFill>
          <a:blip r:embed="rId3">
            <a:alphaModFix/>
          </a:blip>
          <a:stretch>
            <a:fillRect/>
          </a:stretch>
        </p:blipFill>
        <p:spPr>
          <a:xfrm>
            <a:off x="164900" y="63433"/>
            <a:ext cx="8056200" cy="6011467"/>
          </a:xfrm>
          <a:prstGeom prst="rect">
            <a:avLst/>
          </a:prstGeom>
          <a:noFill/>
          <a:ln>
            <a:noFill/>
          </a:ln>
        </p:spPr>
      </p:pic>
      <p:pic>
        <p:nvPicPr>
          <p:cNvPr id="672" name="Shape 672"/>
          <p:cNvPicPr preferRelativeResize="0"/>
          <p:nvPr/>
        </p:nvPicPr>
        <p:blipFill>
          <a:blip r:embed="rId4">
            <a:alphaModFix/>
          </a:blip>
          <a:stretch>
            <a:fillRect/>
          </a:stretch>
        </p:blipFill>
        <p:spPr>
          <a:xfrm>
            <a:off x="3697083" y="63433"/>
            <a:ext cx="8394700" cy="254000"/>
          </a:xfrm>
          <a:prstGeom prst="rect">
            <a:avLst/>
          </a:prstGeom>
          <a:noFill/>
          <a:ln w="9525" cap="flat" cmpd="sng">
            <a:solidFill>
              <a:srgbClr val="000000"/>
            </a:solidFill>
            <a:prstDash val="solid"/>
            <a:round/>
            <a:headEnd type="none" w="med" len="med"/>
            <a:tailEnd type="none" w="med" len="med"/>
          </a:ln>
        </p:spPr>
      </p:pic>
      <p:sp>
        <p:nvSpPr>
          <p:cNvPr id="673" name="Shape 673"/>
          <p:cNvSpPr txBox="1"/>
          <p:nvPr/>
        </p:nvSpPr>
        <p:spPr>
          <a:xfrm>
            <a:off x="7363367" y="497867"/>
            <a:ext cx="6363200" cy="752799"/>
          </a:xfrm>
          <a:prstGeom prst="rect">
            <a:avLst/>
          </a:prstGeom>
          <a:noFill/>
          <a:ln>
            <a:noFill/>
          </a:ln>
        </p:spPr>
        <p:txBody>
          <a:bodyPr lIns="121900" tIns="121900" rIns="121900" bIns="121900" anchor="t" anchorCtr="0">
            <a:noAutofit/>
          </a:bodyPr>
          <a:lstStyle/>
          <a:p>
            <a:pPr>
              <a:spcBef>
                <a:spcPts val="0"/>
              </a:spcBef>
            </a:pPr>
            <a:r>
              <a:rPr lang="en" sz="3200">
                <a:solidFill>
                  <a:srgbClr val="0000FF"/>
                </a:solidFill>
              </a:rPr>
              <a:t>but when using the ReLU nonlinearity it breaks.</a:t>
            </a:r>
          </a:p>
        </p:txBody>
      </p:sp>
    </p:spTree>
    <p:extLst>
      <p:ext uri="{BB962C8B-B14F-4D97-AF65-F5344CB8AC3E}">
        <p14:creationId xmlns:p14="http://schemas.microsoft.com/office/powerpoint/2010/main" val="5333167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Shape 678"/>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15</a:t>
            </a:fld>
            <a:endParaRPr lang="en"/>
          </a:p>
        </p:txBody>
      </p:sp>
      <p:pic>
        <p:nvPicPr>
          <p:cNvPr id="679" name="Shape 679"/>
          <p:cNvPicPr preferRelativeResize="0"/>
          <p:nvPr/>
        </p:nvPicPr>
        <p:blipFill>
          <a:blip r:embed="rId3">
            <a:alphaModFix/>
          </a:blip>
          <a:stretch>
            <a:fillRect/>
          </a:stretch>
        </p:blipFill>
        <p:spPr>
          <a:xfrm>
            <a:off x="180732" y="206433"/>
            <a:ext cx="7736765" cy="5808499"/>
          </a:xfrm>
          <a:prstGeom prst="rect">
            <a:avLst/>
          </a:prstGeom>
          <a:noFill/>
          <a:ln>
            <a:noFill/>
          </a:ln>
        </p:spPr>
      </p:pic>
      <p:pic>
        <p:nvPicPr>
          <p:cNvPr id="680" name="Shape 680"/>
          <p:cNvPicPr preferRelativeResize="0"/>
          <p:nvPr/>
        </p:nvPicPr>
        <p:blipFill>
          <a:blip r:embed="rId4">
            <a:alphaModFix/>
          </a:blip>
          <a:stretch>
            <a:fillRect/>
          </a:stretch>
        </p:blipFill>
        <p:spPr>
          <a:xfrm>
            <a:off x="3504923" y="140367"/>
            <a:ext cx="8648700" cy="304800"/>
          </a:xfrm>
          <a:prstGeom prst="rect">
            <a:avLst/>
          </a:prstGeom>
          <a:noFill/>
          <a:ln w="9525" cap="flat" cmpd="sng">
            <a:solidFill>
              <a:srgbClr val="000000"/>
            </a:solidFill>
            <a:prstDash val="solid"/>
            <a:round/>
            <a:headEnd type="none" w="med" len="med"/>
            <a:tailEnd type="none" w="med" len="med"/>
          </a:ln>
        </p:spPr>
      </p:pic>
      <p:sp>
        <p:nvSpPr>
          <p:cNvPr id="681" name="Shape 681"/>
          <p:cNvSpPr txBox="1"/>
          <p:nvPr/>
        </p:nvSpPr>
        <p:spPr>
          <a:xfrm>
            <a:off x="8321867" y="655701"/>
            <a:ext cx="6363200" cy="752799"/>
          </a:xfrm>
          <a:prstGeom prst="rect">
            <a:avLst/>
          </a:prstGeom>
          <a:noFill/>
          <a:ln>
            <a:noFill/>
          </a:ln>
        </p:spPr>
        <p:txBody>
          <a:bodyPr lIns="121900" tIns="121900" rIns="121900" bIns="121900" anchor="t" anchorCtr="0">
            <a:noAutofit/>
          </a:bodyPr>
          <a:lstStyle/>
          <a:p>
            <a:pPr>
              <a:spcBef>
                <a:spcPts val="0"/>
              </a:spcBef>
            </a:pPr>
            <a:r>
              <a:rPr lang="en" sz="3200">
                <a:solidFill>
                  <a:srgbClr val="0000FF"/>
                </a:solidFill>
              </a:rPr>
              <a:t>He et al., 2015</a:t>
            </a:r>
          </a:p>
          <a:p>
            <a:pPr>
              <a:spcBef>
                <a:spcPts val="0"/>
              </a:spcBef>
            </a:pPr>
            <a:r>
              <a:rPr lang="en" sz="3200">
                <a:solidFill>
                  <a:srgbClr val="0000FF"/>
                </a:solidFill>
              </a:rPr>
              <a:t>(note additional /2)</a:t>
            </a:r>
          </a:p>
        </p:txBody>
      </p:sp>
    </p:spTree>
    <p:extLst>
      <p:ext uri="{BB962C8B-B14F-4D97-AF65-F5344CB8AC3E}">
        <p14:creationId xmlns:p14="http://schemas.microsoft.com/office/powerpoint/2010/main" val="19560233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Shape 686"/>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16</a:t>
            </a:fld>
            <a:endParaRPr lang="en"/>
          </a:p>
        </p:txBody>
      </p:sp>
      <p:pic>
        <p:nvPicPr>
          <p:cNvPr id="687" name="Shape 687"/>
          <p:cNvPicPr preferRelativeResize="0"/>
          <p:nvPr/>
        </p:nvPicPr>
        <p:blipFill>
          <a:blip r:embed="rId3">
            <a:alphaModFix/>
          </a:blip>
          <a:stretch>
            <a:fillRect/>
          </a:stretch>
        </p:blipFill>
        <p:spPr>
          <a:xfrm>
            <a:off x="180732" y="206433"/>
            <a:ext cx="7736765" cy="5808499"/>
          </a:xfrm>
          <a:prstGeom prst="rect">
            <a:avLst/>
          </a:prstGeom>
          <a:noFill/>
          <a:ln>
            <a:noFill/>
          </a:ln>
        </p:spPr>
      </p:pic>
      <p:pic>
        <p:nvPicPr>
          <p:cNvPr id="688" name="Shape 688"/>
          <p:cNvPicPr preferRelativeResize="0"/>
          <p:nvPr/>
        </p:nvPicPr>
        <p:blipFill>
          <a:blip r:embed="rId4">
            <a:alphaModFix/>
          </a:blip>
          <a:stretch>
            <a:fillRect/>
          </a:stretch>
        </p:blipFill>
        <p:spPr>
          <a:xfrm>
            <a:off x="3504923" y="140367"/>
            <a:ext cx="8648700" cy="304800"/>
          </a:xfrm>
          <a:prstGeom prst="rect">
            <a:avLst/>
          </a:prstGeom>
          <a:noFill/>
          <a:ln w="9525" cap="flat" cmpd="sng">
            <a:solidFill>
              <a:srgbClr val="000000"/>
            </a:solidFill>
            <a:prstDash val="solid"/>
            <a:round/>
            <a:headEnd type="none" w="med" len="med"/>
            <a:tailEnd type="none" w="med" len="med"/>
          </a:ln>
        </p:spPr>
      </p:pic>
      <p:sp>
        <p:nvSpPr>
          <p:cNvPr id="689" name="Shape 689"/>
          <p:cNvSpPr txBox="1"/>
          <p:nvPr/>
        </p:nvSpPr>
        <p:spPr>
          <a:xfrm>
            <a:off x="8321867" y="655701"/>
            <a:ext cx="6363200" cy="752799"/>
          </a:xfrm>
          <a:prstGeom prst="rect">
            <a:avLst/>
          </a:prstGeom>
          <a:noFill/>
          <a:ln>
            <a:noFill/>
          </a:ln>
        </p:spPr>
        <p:txBody>
          <a:bodyPr lIns="121900" tIns="121900" rIns="121900" bIns="121900" anchor="t" anchorCtr="0">
            <a:noAutofit/>
          </a:bodyPr>
          <a:lstStyle/>
          <a:p>
            <a:pPr>
              <a:spcBef>
                <a:spcPts val="0"/>
              </a:spcBef>
            </a:pPr>
            <a:r>
              <a:rPr lang="en" sz="3200">
                <a:solidFill>
                  <a:srgbClr val="0000FF"/>
                </a:solidFill>
              </a:rPr>
              <a:t>He et al., 2015</a:t>
            </a:r>
          </a:p>
          <a:p>
            <a:pPr>
              <a:spcBef>
                <a:spcPts val="0"/>
              </a:spcBef>
            </a:pPr>
            <a:r>
              <a:rPr lang="en" sz="3200">
                <a:solidFill>
                  <a:srgbClr val="0000FF"/>
                </a:solidFill>
              </a:rPr>
              <a:t>(note additional /2)</a:t>
            </a:r>
          </a:p>
        </p:txBody>
      </p:sp>
      <p:pic>
        <p:nvPicPr>
          <p:cNvPr id="690" name="Shape 690"/>
          <p:cNvPicPr preferRelativeResize="0"/>
          <p:nvPr/>
        </p:nvPicPr>
        <p:blipFill>
          <a:blip r:embed="rId5">
            <a:alphaModFix/>
          </a:blip>
          <a:stretch>
            <a:fillRect/>
          </a:stretch>
        </p:blipFill>
        <p:spPr>
          <a:xfrm>
            <a:off x="8078800" y="2997563"/>
            <a:ext cx="4074832" cy="2345500"/>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1629428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Shape 695"/>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17</a:t>
            </a:fld>
            <a:endParaRPr lang="en"/>
          </a:p>
        </p:txBody>
      </p:sp>
      <p:sp>
        <p:nvSpPr>
          <p:cNvPr id="696" name="Shape 696"/>
          <p:cNvSpPr txBox="1"/>
          <p:nvPr/>
        </p:nvSpPr>
        <p:spPr>
          <a:xfrm>
            <a:off x="194267" y="-110500"/>
            <a:ext cx="11997599" cy="619199"/>
          </a:xfrm>
          <a:prstGeom prst="rect">
            <a:avLst/>
          </a:prstGeom>
          <a:noFill/>
          <a:ln>
            <a:noFill/>
          </a:ln>
        </p:spPr>
        <p:txBody>
          <a:bodyPr lIns="121900" tIns="121900" rIns="121900" bIns="121900" anchor="t" anchorCtr="0">
            <a:noAutofit/>
          </a:bodyPr>
          <a:lstStyle/>
          <a:p>
            <a:pPr>
              <a:spcBef>
                <a:spcPts val="0"/>
              </a:spcBef>
            </a:pPr>
            <a:r>
              <a:rPr lang="en" sz="3467"/>
              <a:t>Proper initialization is an active area of research…</a:t>
            </a:r>
          </a:p>
          <a:p>
            <a:pPr>
              <a:spcBef>
                <a:spcPts val="0"/>
              </a:spcBef>
            </a:pPr>
            <a:endParaRPr/>
          </a:p>
          <a:p>
            <a:pPr>
              <a:spcBef>
                <a:spcPts val="0"/>
              </a:spcBef>
            </a:pPr>
            <a:r>
              <a:rPr lang="en" sz="2133" b="1" i="1"/>
              <a:t>Understanding the difficulty of training deep feedforward neural networks</a:t>
            </a:r>
          </a:p>
          <a:p>
            <a:pPr>
              <a:spcBef>
                <a:spcPts val="0"/>
              </a:spcBef>
            </a:pPr>
            <a:r>
              <a:rPr lang="en" sz="2133"/>
              <a:t>by Glorot and Bengio, 2010</a:t>
            </a:r>
          </a:p>
          <a:p>
            <a:pPr>
              <a:spcBef>
                <a:spcPts val="0"/>
              </a:spcBef>
            </a:pPr>
            <a:endParaRPr sz="2133"/>
          </a:p>
          <a:p>
            <a:pPr>
              <a:spcBef>
                <a:spcPts val="0"/>
              </a:spcBef>
            </a:pPr>
            <a:r>
              <a:rPr lang="en" sz="2133" b="1" i="1">
                <a:solidFill>
                  <a:schemeClr val="dk1"/>
                </a:solidFill>
              </a:rPr>
              <a:t>Exact solutions to the nonlinear dynamics of learning in deep linear neural networks </a:t>
            </a:r>
            <a:r>
              <a:rPr lang="en" sz="2133">
                <a:solidFill>
                  <a:schemeClr val="dk1"/>
                </a:solidFill>
              </a:rPr>
              <a:t>by Saxe et al, 2013</a:t>
            </a:r>
          </a:p>
          <a:p>
            <a:pPr>
              <a:spcBef>
                <a:spcPts val="0"/>
              </a:spcBef>
            </a:pPr>
            <a:endParaRPr sz="2133"/>
          </a:p>
          <a:p>
            <a:pPr>
              <a:spcBef>
                <a:spcPts val="0"/>
              </a:spcBef>
            </a:pPr>
            <a:r>
              <a:rPr lang="en" sz="2133" b="1" i="1">
                <a:solidFill>
                  <a:schemeClr val="dk1"/>
                </a:solidFill>
              </a:rPr>
              <a:t>Random walk initialization for training very deep feedforward networks</a:t>
            </a:r>
            <a:r>
              <a:rPr lang="en" sz="2133" i="1">
                <a:solidFill>
                  <a:schemeClr val="dk1"/>
                </a:solidFill>
              </a:rPr>
              <a:t> </a:t>
            </a:r>
            <a:r>
              <a:rPr lang="en" sz="2133">
                <a:solidFill>
                  <a:schemeClr val="dk1"/>
                </a:solidFill>
              </a:rPr>
              <a:t>by Sussillo and Abbott, 2014</a:t>
            </a:r>
          </a:p>
          <a:p>
            <a:pPr>
              <a:spcBef>
                <a:spcPts val="0"/>
              </a:spcBef>
            </a:pPr>
            <a:endParaRPr sz="2133">
              <a:solidFill>
                <a:schemeClr val="dk1"/>
              </a:solidFill>
            </a:endParaRPr>
          </a:p>
          <a:p>
            <a:pPr>
              <a:spcBef>
                <a:spcPts val="0"/>
              </a:spcBef>
            </a:pPr>
            <a:r>
              <a:rPr lang="en" sz="2133" b="1" i="1"/>
              <a:t>Delving deep into rectifiers: Surpassing human-level performance on ImageNet classification</a:t>
            </a:r>
            <a:r>
              <a:rPr lang="en" sz="2133"/>
              <a:t> by He et al., 2015</a:t>
            </a:r>
          </a:p>
          <a:p>
            <a:pPr>
              <a:spcBef>
                <a:spcPts val="0"/>
              </a:spcBef>
            </a:pPr>
            <a:endParaRPr sz="2133"/>
          </a:p>
          <a:p>
            <a:pPr>
              <a:spcBef>
                <a:spcPts val="0"/>
              </a:spcBef>
            </a:pPr>
            <a:r>
              <a:rPr lang="en" sz="2133" b="1" i="1"/>
              <a:t>Data-dependent Initializations of Convolutional Neural Networks</a:t>
            </a:r>
            <a:r>
              <a:rPr lang="en" sz="2133" i="1"/>
              <a:t> </a:t>
            </a:r>
            <a:r>
              <a:rPr lang="en" sz="2133"/>
              <a:t>by Krähenbühl et al., 2015</a:t>
            </a:r>
          </a:p>
          <a:p>
            <a:pPr>
              <a:spcBef>
                <a:spcPts val="0"/>
              </a:spcBef>
            </a:pPr>
            <a:endParaRPr sz="2133"/>
          </a:p>
          <a:p>
            <a:pPr>
              <a:spcBef>
                <a:spcPts val="0"/>
              </a:spcBef>
            </a:pPr>
            <a:r>
              <a:rPr lang="en" sz="2133" b="1" i="1"/>
              <a:t>All you need is a good init</a:t>
            </a:r>
            <a:r>
              <a:rPr lang="en" sz="2133"/>
              <a:t>, Mishkin and Matas, 2015</a:t>
            </a:r>
          </a:p>
          <a:p>
            <a:pPr>
              <a:spcBef>
                <a:spcPts val="0"/>
              </a:spcBef>
            </a:pPr>
            <a:r>
              <a:rPr lang="en" sz="2133"/>
              <a:t>…</a:t>
            </a:r>
          </a:p>
        </p:txBody>
      </p:sp>
    </p:spTree>
    <p:extLst>
      <p:ext uri="{BB962C8B-B14F-4D97-AF65-F5344CB8AC3E}">
        <p14:creationId xmlns:p14="http://schemas.microsoft.com/office/powerpoint/2010/main" val="7676131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Shape 701"/>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18</a:t>
            </a:fld>
            <a:endParaRPr lang="en"/>
          </a:p>
        </p:txBody>
      </p:sp>
      <p:sp>
        <p:nvSpPr>
          <p:cNvPr id="702" name="Shape 702"/>
          <p:cNvSpPr txBox="1"/>
          <p:nvPr/>
        </p:nvSpPr>
        <p:spPr>
          <a:xfrm>
            <a:off x="241667" y="103634"/>
            <a:ext cx="11111200" cy="886399"/>
          </a:xfrm>
          <a:prstGeom prst="rect">
            <a:avLst/>
          </a:prstGeom>
          <a:noFill/>
          <a:ln>
            <a:noFill/>
          </a:ln>
        </p:spPr>
        <p:txBody>
          <a:bodyPr lIns="121900" tIns="121900" rIns="121900" bIns="121900" anchor="t" anchorCtr="0">
            <a:noAutofit/>
          </a:bodyPr>
          <a:lstStyle/>
          <a:p>
            <a:pPr>
              <a:spcBef>
                <a:spcPts val="0"/>
              </a:spcBef>
            </a:pPr>
            <a:r>
              <a:rPr lang="en" sz="4000"/>
              <a:t>Batch Normalization</a:t>
            </a:r>
          </a:p>
        </p:txBody>
      </p:sp>
      <p:sp>
        <p:nvSpPr>
          <p:cNvPr id="703" name="Shape 703"/>
          <p:cNvSpPr txBox="1"/>
          <p:nvPr/>
        </p:nvSpPr>
        <p:spPr>
          <a:xfrm>
            <a:off x="485733" y="1056467"/>
            <a:ext cx="11281200" cy="667999"/>
          </a:xfrm>
          <a:prstGeom prst="rect">
            <a:avLst/>
          </a:prstGeom>
          <a:noFill/>
          <a:ln>
            <a:noFill/>
          </a:ln>
        </p:spPr>
        <p:txBody>
          <a:bodyPr lIns="121900" tIns="121900" rIns="121900" bIns="121900" anchor="t" anchorCtr="0">
            <a:noAutofit/>
          </a:bodyPr>
          <a:lstStyle/>
          <a:p>
            <a:pPr>
              <a:spcBef>
                <a:spcPts val="0"/>
              </a:spcBef>
            </a:pPr>
            <a:r>
              <a:rPr lang="en" sz="2667"/>
              <a:t>“you want unit gaussian activations? just make them so.”</a:t>
            </a:r>
          </a:p>
        </p:txBody>
      </p:sp>
      <p:sp>
        <p:nvSpPr>
          <p:cNvPr id="704" name="Shape 704"/>
          <p:cNvSpPr txBox="1"/>
          <p:nvPr/>
        </p:nvSpPr>
        <p:spPr>
          <a:xfrm>
            <a:off x="8221100" y="103634"/>
            <a:ext cx="3849600" cy="667999"/>
          </a:xfrm>
          <a:prstGeom prst="rect">
            <a:avLst/>
          </a:prstGeom>
          <a:noFill/>
          <a:ln>
            <a:noFill/>
          </a:ln>
        </p:spPr>
        <p:txBody>
          <a:bodyPr lIns="121900" tIns="121900" rIns="121900" bIns="121900" anchor="t" anchorCtr="0">
            <a:noAutofit/>
          </a:bodyPr>
          <a:lstStyle/>
          <a:p>
            <a:pPr>
              <a:spcBef>
                <a:spcPts val="0"/>
              </a:spcBef>
            </a:pPr>
            <a:r>
              <a:rPr lang="en" sz="2400">
                <a:solidFill>
                  <a:srgbClr val="0000FF"/>
                </a:solidFill>
              </a:rPr>
              <a:t>[Ioffe and Szegedy, 2015]</a:t>
            </a:r>
          </a:p>
        </p:txBody>
      </p:sp>
      <p:sp>
        <p:nvSpPr>
          <p:cNvPr id="705" name="Shape 705"/>
          <p:cNvSpPr txBox="1"/>
          <p:nvPr/>
        </p:nvSpPr>
        <p:spPr>
          <a:xfrm>
            <a:off x="461467" y="2100801"/>
            <a:ext cx="8840399" cy="1044399"/>
          </a:xfrm>
          <a:prstGeom prst="rect">
            <a:avLst/>
          </a:prstGeom>
          <a:noFill/>
          <a:ln>
            <a:noFill/>
          </a:ln>
        </p:spPr>
        <p:txBody>
          <a:bodyPr lIns="121900" tIns="121900" rIns="121900" bIns="121900" anchor="t" anchorCtr="0">
            <a:noAutofit/>
          </a:bodyPr>
          <a:lstStyle/>
          <a:p>
            <a:pPr>
              <a:spcBef>
                <a:spcPts val="0"/>
              </a:spcBef>
            </a:pPr>
            <a:r>
              <a:rPr lang="en" sz="3200"/>
              <a:t>consider a batch of activations at some layer. To make each dimension unit gaussian, apply:</a:t>
            </a:r>
          </a:p>
        </p:txBody>
      </p:sp>
      <p:pic>
        <p:nvPicPr>
          <p:cNvPr id="706" name="Shape 706"/>
          <p:cNvPicPr preferRelativeResize="0"/>
          <p:nvPr/>
        </p:nvPicPr>
        <p:blipFill>
          <a:blip r:embed="rId3">
            <a:alphaModFix/>
          </a:blip>
          <a:stretch>
            <a:fillRect/>
          </a:stretch>
        </p:blipFill>
        <p:spPr>
          <a:xfrm>
            <a:off x="1664600" y="3917583"/>
            <a:ext cx="3835400" cy="1257300"/>
          </a:xfrm>
          <a:prstGeom prst="rect">
            <a:avLst/>
          </a:prstGeom>
          <a:noFill/>
          <a:ln>
            <a:noFill/>
          </a:ln>
        </p:spPr>
      </p:pic>
      <p:sp>
        <p:nvSpPr>
          <p:cNvPr id="707" name="Shape 707"/>
          <p:cNvSpPr txBox="1"/>
          <p:nvPr/>
        </p:nvSpPr>
        <p:spPr>
          <a:xfrm>
            <a:off x="6691034" y="4614501"/>
            <a:ext cx="4869599" cy="886399"/>
          </a:xfrm>
          <a:prstGeom prst="rect">
            <a:avLst/>
          </a:prstGeom>
          <a:noFill/>
          <a:ln>
            <a:noFill/>
          </a:ln>
        </p:spPr>
        <p:txBody>
          <a:bodyPr lIns="121900" tIns="121900" rIns="121900" bIns="121900" anchor="t" anchorCtr="0">
            <a:noAutofit/>
          </a:bodyPr>
          <a:lstStyle/>
          <a:p>
            <a:pPr>
              <a:spcBef>
                <a:spcPts val="0"/>
              </a:spcBef>
            </a:pPr>
            <a:r>
              <a:rPr lang="en" sz="3200">
                <a:solidFill>
                  <a:srgbClr val="38761D"/>
                </a:solidFill>
              </a:rPr>
              <a:t>this is a vanilla differentiable function...</a:t>
            </a:r>
          </a:p>
        </p:txBody>
      </p:sp>
    </p:spTree>
    <p:extLst>
      <p:ext uri="{BB962C8B-B14F-4D97-AF65-F5344CB8AC3E}">
        <p14:creationId xmlns:p14="http://schemas.microsoft.com/office/powerpoint/2010/main" val="656748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Shape 712"/>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19</a:t>
            </a:fld>
            <a:endParaRPr lang="en"/>
          </a:p>
        </p:txBody>
      </p:sp>
      <p:sp>
        <p:nvSpPr>
          <p:cNvPr id="713" name="Shape 713"/>
          <p:cNvSpPr txBox="1"/>
          <p:nvPr/>
        </p:nvSpPr>
        <p:spPr>
          <a:xfrm>
            <a:off x="241667" y="103634"/>
            <a:ext cx="11111200" cy="886399"/>
          </a:xfrm>
          <a:prstGeom prst="rect">
            <a:avLst/>
          </a:prstGeom>
          <a:noFill/>
          <a:ln>
            <a:noFill/>
          </a:ln>
        </p:spPr>
        <p:txBody>
          <a:bodyPr lIns="121900" tIns="121900" rIns="121900" bIns="121900" anchor="t" anchorCtr="0">
            <a:noAutofit/>
          </a:bodyPr>
          <a:lstStyle/>
          <a:p>
            <a:pPr>
              <a:spcBef>
                <a:spcPts val="0"/>
              </a:spcBef>
            </a:pPr>
            <a:r>
              <a:rPr lang="en" sz="4000"/>
              <a:t>Batch Normalization</a:t>
            </a:r>
          </a:p>
        </p:txBody>
      </p:sp>
      <p:sp>
        <p:nvSpPr>
          <p:cNvPr id="714" name="Shape 714"/>
          <p:cNvSpPr txBox="1"/>
          <p:nvPr/>
        </p:nvSpPr>
        <p:spPr>
          <a:xfrm>
            <a:off x="485733" y="1056467"/>
            <a:ext cx="11281200" cy="667999"/>
          </a:xfrm>
          <a:prstGeom prst="rect">
            <a:avLst/>
          </a:prstGeom>
          <a:noFill/>
          <a:ln>
            <a:noFill/>
          </a:ln>
        </p:spPr>
        <p:txBody>
          <a:bodyPr lIns="121900" tIns="121900" rIns="121900" bIns="121900" anchor="t" anchorCtr="0">
            <a:noAutofit/>
          </a:bodyPr>
          <a:lstStyle/>
          <a:p>
            <a:pPr>
              <a:spcBef>
                <a:spcPts val="0"/>
              </a:spcBef>
            </a:pPr>
            <a:r>
              <a:rPr lang="en" sz="2667"/>
              <a:t>“you want unit gaussian activations? </a:t>
            </a:r>
          </a:p>
          <a:p>
            <a:pPr>
              <a:spcBef>
                <a:spcPts val="0"/>
              </a:spcBef>
            </a:pPr>
            <a:r>
              <a:rPr lang="en" sz="2667"/>
              <a:t>just make them so.”</a:t>
            </a:r>
          </a:p>
        </p:txBody>
      </p:sp>
      <p:sp>
        <p:nvSpPr>
          <p:cNvPr id="715" name="Shape 715"/>
          <p:cNvSpPr txBox="1"/>
          <p:nvPr/>
        </p:nvSpPr>
        <p:spPr>
          <a:xfrm>
            <a:off x="8221100" y="103634"/>
            <a:ext cx="3849600" cy="667999"/>
          </a:xfrm>
          <a:prstGeom prst="rect">
            <a:avLst/>
          </a:prstGeom>
          <a:noFill/>
          <a:ln>
            <a:noFill/>
          </a:ln>
        </p:spPr>
        <p:txBody>
          <a:bodyPr lIns="121900" tIns="121900" rIns="121900" bIns="121900" anchor="t" anchorCtr="0">
            <a:noAutofit/>
          </a:bodyPr>
          <a:lstStyle/>
          <a:p>
            <a:pPr>
              <a:spcBef>
                <a:spcPts val="0"/>
              </a:spcBef>
            </a:pPr>
            <a:r>
              <a:rPr lang="en" sz="2400">
                <a:solidFill>
                  <a:srgbClr val="0000FF"/>
                </a:solidFill>
              </a:rPr>
              <a:t>[Ioffe and Szegedy, 2015]</a:t>
            </a:r>
          </a:p>
        </p:txBody>
      </p:sp>
      <p:pic>
        <p:nvPicPr>
          <p:cNvPr id="716" name="Shape 716"/>
          <p:cNvPicPr preferRelativeResize="0"/>
          <p:nvPr/>
        </p:nvPicPr>
        <p:blipFill>
          <a:blip r:embed="rId3">
            <a:alphaModFix/>
          </a:blip>
          <a:stretch>
            <a:fillRect/>
          </a:stretch>
        </p:blipFill>
        <p:spPr>
          <a:xfrm>
            <a:off x="6588333" y="4630883"/>
            <a:ext cx="3835400" cy="1257300"/>
          </a:xfrm>
          <a:prstGeom prst="rect">
            <a:avLst/>
          </a:prstGeom>
          <a:noFill/>
          <a:ln w="9525" cap="flat" cmpd="sng">
            <a:solidFill>
              <a:schemeClr val="dk2"/>
            </a:solidFill>
            <a:prstDash val="solid"/>
            <a:round/>
            <a:headEnd type="none" w="med" len="med"/>
            <a:tailEnd type="none" w="med" len="med"/>
          </a:ln>
        </p:spPr>
      </p:pic>
      <p:sp>
        <p:nvSpPr>
          <p:cNvPr id="717" name="Shape 717"/>
          <p:cNvSpPr/>
          <p:nvPr/>
        </p:nvSpPr>
        <p:spPr>
          <a:xfrm>
            <a:off x="1020033" y="2586600"/>
            <a:ext cx="2720000" cy="2756400"/>
          </a:xfrm>
          <a:prstGeom prst="rect">
            <a:avLst/>
          </a:prstGeom>
          <a:solidFill>
            <a:srgbClr val="F3F3F3"/>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spcBef>
                <a:spcPts val="0"/>
              </a:spcBef>
            </a:pPr>
            <a:r>
              <a:rPr lang="en" sz="4000"/>
              <a:t>X</a:t>
            </a:r>
          </a:p>
        </p:txBody>
      </p:sp>
      <p:sp>
        <p:nvSpPr>
          <p:cNvPr id="718" name="Shape 718"/>
          <p:cNvSpPr txBox="1"/>
          <p:nvPr/>
        </p:nvSpPr>
        <p:spPr>
          <a:xfrm>
            <a:off x="242867" y="3509467"/>
            <a:ext cx="667999" cy="667999"/>
          </a:xfrm>
          <a:prstGeom prst="rect">
            <a:avLst/>
          </a:prstGeom>
          <a:noFill/>
          <a:ln>
            <a:noFill/>
          </a:ln>
        </p:spPr>
        <p:txBody>
          <a:bodyPr lIns="121900" tIns="121900" rIns="121900" bIns="121900" anchor="t" anchorCtr="0">
            <a:noAutofit/>
          </a:bodyPr>
          <a:lstStyle/>
          <a:p>
            <a:pPr>
              <a:spcBef>
                <a:spcPts val="0"/>
              </a:spcBef>
            </a:pPr>
            <a:r>
              <a:rPr lang="en" sz="3200"/>
              <a:t>N</a:t>
            </a:r>
          </a:p>
        </p:txBody>
      </p:sp>
      <p:sp>
        <p:nvSpPr>
          <p:cNvPr id="719" name="Shape 719"/>
          <p:cNvSpPr txBox="1"/>
          <p:nvPr/>
        </p:nvSpPr>
        <p:spPr>
          <a:xfrm>
            <a:off x="2046034" y="5437001"/>
            <a:ext cx="667999" cy="667999"/>
          </a:xfrm>
          <a:prstGeom prst="rect">
            <a:avLst/>
          </a:prstGeom>
          <a:noFill/>
          <a:ln>
            <a:noFill/>
          </a:ln>
        </p:spPr>
        <p:txBody>
          <a:bodyPr lIns="121900" tIns="121900" rIns="121900" bIns="121900" anchor="t" anchorCtr="0">
            <a:noAutofit/>
          </a:bodyPr>
          <a:lstStyle/>
          <a:p>
            <a:pPr>
              <a:spcBef>
                <a:spcPts val="0"/>
              </a:spcBef>
            </a:pPr>
            <a:r>
              <a:rPr lang="en" sz="3200"/>
              <a:t>D</a:t>
            </a:r>
          </a:p>
        </p:txBody>
      </p:sp>
      <p:cxnSp>
        <p:nvCxnSpPr>
          <p:cNvPr id="720" name="Shape 720"/>
          <p:cNvCxnSpPr/>
          <p:nvPr/>
        </p:nvCxnSpPr>
        <p:spPr>
          <a:xfrm rot="10800000">
            <a:off x="3518367" y="2635234"/>
            <a:ext cx="0" cy="2683599"/>
          </a:xfrm>
          <a:prstGeom prst="straightConnector1">
            <a:avLst/>
          </a:prstGeom>
          <a:noFill/>
          <a:ln w="38100" cap="flat" cmpd="sng">
            <a:solidFill>
              <a:srgbClr val="FF0000"/>
            </a:solidFill>
            <a:prstDash val="solid"/>
            <a:round/>
            <a:headEnd type="triangle" w="lg" len="lg"/>
            <a:tailEnd type="triangle" w="lg" len="lg"/>
          </a:ln>
        </p:spPr>
      </p:cxnSp>
      <p:sp>
        <p:nvSpPr>
          <p:cNvPr id="721" name="Shape 721"/>
          <p:cNvSpPr txBox="1"/>
          <p:nvPr/>
        </p:nvSpPr>
        <p:spPr>
          <a:xfrm>
            <a:off x="3930034" y="2242067"/>
            <a:ext cx="7047599" cy="1019999"/>
          </a:xfrm>
          <a:prstGeom prst="rect">
            <a:avLst/>
          </a:prstGeom>
          <a:noFill/>
          <a:ln>
            <a:noFill/>
          </a:ln>
        </p:spPr>
        <p:txBody>
          <a:bodyPr lIns="121900" tIns="121900" rIns="121900" bIns="121900" anchor="t" anchorCtr="0">
            <a:noAutofit/>
          </a:bodyPr>
          <a:lstStyle/>
          <a:p>
            <a:pPr>
              <a:spcBef>
                <a:spcPts val="0"/>
              </a:spcBef>
            </a:pPr>
            <a:r>
              <a:rPr lang="en" sz="3200">
                <a:solidFill>
                  <a:srgbClr val="FF0000"/>
                </a:solidFill>
              </a:rPr>
              <a:t>1. compute the empirical mean and variance independently for each dimension.</a:t>
            </a:r>
          </a:p>
        </p:txBody>
      </p:sp>
      <p:cxnSp>
        <p:nvCxnSpPr>
          <p:cNvPr id="722" name="Shape 722"/>
          <p:cNvCxnSpPr/>
          <p:nvPr/>
        </p:nvCxnSpPr>
        <p:spPr>
          <a:xfrm>
            <a:off x="4116634" y="3946600"/>
            <a:ext cx="4565999" cy="0"/>
          </a:xfrm>
          <a:prstGeom prst="straightConnector1">
            <a:avLst/>
          </a:prstGeom>
          <a:noFill/>
          <a:ln w="9525" cap="flat" cmpd="sng">
            <a:solidFill>
              <a:schemeClr val="dk2"/>
            </a:solidFill>
            <a:prstDash val="solid"/>
            <a:round/>
            <a:headEnd type="none" w="lg" len="lg"/>
            <a:tailEnd type="triangle" w="lg" len="lg"/>
          </a:ln>
        </p:spPr>
      </p:cxnSp>
      <p:sp>
        <p:nvSpPr>
          <p:cNvPr id="723" name="Shape 723"/>
          <p:cNvSpPr txBox="1"/>
          <p:nvPr/>
        </p:nvSpPr>
        <p:spPr>
          <a:xfrm>
            <a:off x="6407267" y="3986267"/>
            <a:ext cx="3278800" cy="607200"/>
          </a:xfrm>
          <a:prstGeom prst="rect">
            <a:avLst/>
          </a:prstGeom>
          <a:noFill/>
          <a:ln>
            <a:noFill/>
          </a:ln>
        </p:spPr>
        <p:txBody>
          <a:bodyPr lIns="121900" tIns="121900" rIns="121900" bIns="121900" anchor="t" anchorCtr="0">
            <a:noAutofit/>
          </a:bodyPr>
          <a:lstStyle/>
          <a:p>
            <a:pPr>
              <a:spcBef>
                <a:spcPts val="0"/>
              </a:spcBef>
            </a:pPr>
            <a:r>
              <a:rPr lang="en" sz="3200">
                <a:solidFill>
                  <a:srgbClr val="0000FF"/>
                </a:solidFill>
              </a:rPr>
              <a:t>2. Normalize</a:t>
            </a:r>
          </a:p>
        </p:txBody>
      </p:sp>
      <p:cxnSp>
        <p:nvCxnSpPr>
          <p:cNvPr id="724" name="Shape 724"/>
          <p:cNvCxnSpPr/>
          <p:nvPr/>
        </p:nvCxnSpPr>
        <p:spPr>
          <a:xfrm rot="10800000">
            <a:off x="3111967" y="2635234"/>
            <a:ext cx="0" cy="2683599"/>
          </a:xfrm>
          <a:prstGeom prst="straightConnector1">
            <a:avLst/>
          </a:prstGeom>
          <a:noFill/>
          <a:ln w="38100" cap="flat" cmpd="sng">
            <a:solidFill>
              <a:srgbClr val="FF0000"/>
            </a:solidFill>
            <a:prstDash val="solid"/>
            <a:round/>
            <a:headEnd type="triangle" w="lg" len="lg"/>
            <a:tailEnd type="triangle" w="lg" len="lg"/>
          </a:ln>
        </p:spPr>
      </p:cxnSp>
      <p:cxnSp>
        <p:nvCxnSpPr>
          <p:cNvPr id="725" name="Shape 725"/>
          <p:cNvCxnSpPr/>
          <p:nvPr/>
        </p:nvCxnSpPr>
        <p:spPr>
          <a:xfrm rot="10800000">
            <a:off x="2705567" y="2635234"/>
            <a:ext cx="0" cy="2683599"/>
          </a:xfrm>
          <a:prstGeom prst="straightConnector1">
            <a:avLst/>
          </a:prstGeom>
          <a:noFill/>
          <a:ln w="38100" cap="flat" cmpd="sng">
            <a:solidFill>
              <a:srgbClr val="FF0000"/>
            </a:solidFill>
            <a:prstDash val="solid"/>
            <a:round/>
            <a:headEnd type="triangle" w="lg" len="lg"/>
            <a:tailEnd type="triangle" w="lg" len="lg"/>
          </a:ln>
        </p:spPr>
      </p:cxnSp>
    </p:spTree>
    <p:extLst>
      <p:ext uri="{BB962C8B-B14F-4D97-AF65-F5344CB8AC3E}">
        <p14:creationId xmlns:p14="http://schemas.microsoft.com/office/powerpoint/2010/main" val="8612045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a:t>
            </a:r>
            <a:endParaRPr lang="en-US" dirty="0"/>
          </a:p>
        </p:txBody>
      </p:sp>
      <p:sp>
        <p:nvSpPr>
          <p:cNvPr id="3" name="Content Placeholder 2"/>
          <p:cNvSpPr>
            <a:spLocks noGrp="1"/>
          </p:cNvSpPr>
          <p:nvPr>
            <p:ph idx="1"/>
          </p:nvPr>
        </p:nvSpPr>
        <p:spPr/>
        <p:txBody>
          <a:bodyPr>
            <a:normAutofit/>
          </a:bodyPr>
          <a:lstStyle/>
          <a:p>
            <a:r>
              <a:rPr lang="en-US" dirty="0" smtClean="0"/>
              <a:t>Lab </a:t>
            </a:r>
            <a:r>
              <a:rPr lang="en-US" dirty="0" smtClean="0"/>
              <a:t>5b </a:t>
            </a:r>
            <a:r>
              <a:rPr lang="en-US" dirty="0" err="1" smtClean="0"/>
              <a:t>Tensorboard</a:t>
            </a:r>
            <a:r>
              <a:rPr lang="en-US" dirty="0" smtClean="0"/>
              <a:t> -- </a:t>
            </a:r>
            <a:r>
              <a:rPr lang="en-US" dirty="0" smtClean="0"/>
              <a:t>due tonight</a:t>
            </a:r>
          </a:p>
          <a:p>
            <a:endParaRPr lang="en-US" dirty="0"/>
          </a:p>
          <a:p>
            <a:r>
              <a:rPr lang="en-US" dirty="0" smtClean="0"/>
              <a:t>Lab 6 </a:t>
            </a:r>
            <a:r>
              <a:rPr lang="en-US" dirty="0" smtClean="0"/>
              <a:t>Feature zoo 1 – due in one week</a:t>
            </a:r>
            <a:endParaRPr lang="en-US" dirty="0" smtClean="0"/>
          </a:p>
        </p:txBody>
      </p:sp>
    </p:spTree>
    <p:extLst>
      <p:ext uri="{BB962C8B-B14F-4D97-AF65-F5344CB8AC3E}">
        <p14:creationId xmlns:p14="http://schemas.microsoft.com/office/powerpoint/2010/main" val="7625762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Shape 730"/>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20</a:t>
            </a:fld>
            <a:endParaRPr lang="en"/>
          </a:p>
        </p:txBody>
      </p:sp>
      <p:sp>
        <p:nvSpPr>
          <p:cNvPr id="731" name="Shape 731"/>
          <p:cNvSpPr txBox="1"/>
          <p:nvPr/>
        </p:nvSpPr>
        <p:spPr>
          <a:xfrm>
            <a:off x="241667" y="103634"/>
            <a:ext cx="11111200" cy="886399"/>
          </a:xfrm>
          <a:prstGeom prst="rect">
            <a:avLst/>
          </a:prstGeom>
          <a:noFill/>
          <a:ln>
            <a:noFill/>
          </a:ln>
        </p:spPr>
        <p:txBody>
          <a:bodyPr lIns="121900" tIns="121900" rIns="121900" bIns="121900" anchor="t" anchorCtr="0">
            <a:noAutofit/>
          </a:bodyPr>
          <a:lstStyle/>
          <a:p>
            <a:pPr>
              <a:spcBef>
                <a:spcPts val="0"/>
              </a:spcBef>
            </a:pPr>
            <a:r>
              <a:rPr lang="en" sz="4000"/>
              <a:t>Batch Normalization</a:t>
            </a:r>
          </a:p>
        </p:txBody>
      </p:sp>
      <p:sp>
        <p:nvSpPr>
          <p:cNvPr id="732" name="Shape 732"/>
          <p:cNvSpPr txBox="1"/>
          <p:nvPr/>
        </p:nvSpPr>
        <p:spPr>
          <a:xfrm>
            <a:off x="8221100" y="103634"/>
            <a:ext cx="3849600" cy="667999"/>
          </a:xfrm>
          <a:prstGeom prst="rect">
            <a:avLst/>
          </a:prstGeom>
          <a:noFill/>
          <a:ln>
            <a:noFill/>
          </a:ln>
        </p:spPr>
        <p:txBody>
          <a:bodyPr lIns="121900" tIns="121900" rIns="121900" bIns="121900" anchor="t" anchorCtr="0">
            <a:noAutofit/>
          </a:bodyPr>
          <a:lstStyle/>
          <a:p>
            <a:pPr>
              <a:spcBef>
                <a:spcPts val="0"/>
              </a:spcBef>
            </a:pPr>
            <a:r>
              <a:rPr lang="en" sz="2400">
                <a:solidFill>
                  <a:srgbClr val="0000FF"/>
                </a:solidFill>
              </a:rPr>
              <a:t>[Ioffe and Szegedy, 2015]</a:t>
            </a:r>
          </a:p>
        </p:txBody>
      </p:sp>
      <p:pic>
        <p:nvPicPr>
          <p:cNvPr id="733" name="Shape 733"/>
          <p:cNvPicPr preferRelativeResize="0"/>
          <p:nvPr/>
        </p:nvPicPr>
        <p:blipFill>
          <a:blip r:embed="rId3">
            <a:alphaModFix/>
          </a:blip>
          <a:stretch>
            <a:fillRect/>
          </a:stretch>
        </p:blipFill>
        <p:spPr>
          <a:xfrm>
            <a:off x="6879767" y="4106950"/>
            <a:ext cx="3835400" cy="1257300"/>
          </a:xfrm>
          <a:prstGeom prst="rect">
            <a:avLst/>
          </a:prstGeom>
          <a:noFill/>
          <a:ln w="9525" cap="flat" cmpd="sng">
            <a:solidFill>
              <a:srgbClr val="38761D"/>
            </a:solidFill>
            <a:prstDash val="solid"/>
            <a:round/>
            <a:headEnd type="none" w="med" len="med"/>
            <a:tailEnd type="none" w="med" len="med"/>
          </a:ln>
        </p:spPr>
      </p:pic>
      <p:sp>
        <p:nvSpPr>
          <p:cNvPr id="734" name="Shape 734"/>
          <p:cNvSpPr/>
          <p:nvPr/>
        </p:nvSpPr>
        <p:spPr>
          <a:xfrm>
            <a:off x="1007901" y="1512267"/>
            <a:ext cx="2064399" cy="449200"/>
          </a:xfrm>
          <a:prstGeom prst="rect">
            <a:avLst/>
          </a:prstGeom>
          <a:solidFill>
            <a:srgbClr val="F3F3F3"/>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spcBef>
                <a:spcPts val="0"/>
              </a:spcBef>
            </a:pPr>
            <a:r>
              <a:rPr lang="en"/>
              <a:t>FC</a:t>
            </a:r>
          </a:p>
        </p:txBody>
      </p:sp>
      <p:sp>
        <p:nvSpPr>
          <p:cNvPr id="735" name="Shape 735"/>
          <p:cNvSpPr/>
          <p:nvPr/>
        </p:nvSpPr>
        <p:spPr>
          <a:xfrm>
            <a:off x="1007901" y="2228679"/>
            <a:ext cx="2064399" cy="449200"/>
          </a:xfrm>
          <a:prstGeom prst="rect">
            <a:avLst/>
          </a:prstGeom>
          <a:solidFill>
            <a:srgbClr val="D9EAD3"/>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spcBef>
                <a:spcPts val="0"/>
              </a:spcBef>
            </a:pPr>
            <a:r>
              <a:rPr lang="en"/>
              <a:t>BN</a:t>
            </a:r>
          </a:p>
        </p:txBody>
      </p:sp>
      <p:cxnSp>
        <p:nvCxnSpPr>
          <p:cNvPr id="736" name="Shape 736"/>
          <p:cNvCxnSpPr>
            <a:stCxn id="734" idx="2"/>
          </p:cNvCxnSpPr>
          <p:nvPr/>
        </p:nvCxnSpPr>
        <p:spPr>
          <a:xfrm>
            <a:off x="2040099" y="1961467"/>
            <a:ext cx="0" cy="242800"/>
          </a:xfrm>
          <a:prstGeom prst="straightConnector1">
            <a:avLst/>
          </a:prstGeom>
          <a:noFill/>
          <a:ln w="9525" cap="flat" cmpd="sng">
            <a:solidFill>
              <a:schemeClr val="dk2"/>
            </a:solidFill>
            <a:prstDash val="solid"/>
            <a:round/>
            <a:headEnd type="none" w="lg" len="lg"/>
            <a:tailEnd type="triangle" w="lg" len="lg"/>
          </a:ln>
        </p:spPr>
      </p:cxnSp>
      <p:sp>
        <p:nvSpPr>
          <p:cNvPr id="737" name="Shape 737"/>
          <p:cNvSpPr/>
          <p:nvPr/>
        </p:nvSpPr>
        <p:spPr>
          <a:xfrm>
            <a:off x="1007901" y="2898996"/>
            <a:ext cx="2064399" cy="449200"/>
          </a:xfrm>
          <a:prstGeom prst="rect">
            <a:avLst/>
          </a:prstGeom>
          <a:solidFill>
            <a:srgbClr val="F3F3F3"/>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spcBef>
                <a:spcPts val="0"/>
              </a:spcBef>
            </a:pPr>
            <a:r>
              <a:rPr lang="en"/>
              <a:t>tanh</a:t>
            </a:r>
          </a:p>
        </p:txBody>
      </p:sp>
      <p:cxnSp>
        <p:nvCxnSpPr>
          <p:cNvPr id="738" name="Shape 738"/>
          <p:cNvCxnSpPr/>
          <p:nvPr/>
        </p:nvCxnSpPr>
        <p:spPr>
          <a:xfrm>
            <a:off x="2040100" y="1017467"/>
            <a:ext cx="0" cy="494800"/>
          </a:xfrm>
          <a:prstGeom prst="straightConnector1">
            <a:avLst/>
          </a:prstGeom>
          <a:noFill/>
          <a:ln w="9525" cap="flat" cmpd="sng">
            <a:solidFill>
              <a:schemeClr val="dk2"/>
            </a:solidFill>
            <a:prstDash val="solid"/>
            <a:round/>
            <a:headEnd type="none" w="lg" len="lg"/>
            <a:tailEnd type="triangle" w="lg" len="lg"/>
          </a:ln>
        </p:spPr>
      </p:cxnSp>
      <p:cxnSp>
        <p:nvCxnSpPr>
          <p:cNvPr id="739" name="Shape 739"/>
          <p:cNvCxnSpPr/>
          <p:nvPr/>
        </p:nvCxnSpPr>
        <p:spPr>
          <a:xfrm>
            <a:off x="2040100" y="2672667"/>
            <a:ext cx="0" cy="242799"/>
          </a:xfrm>
          <a:prstGeom prst="straightConnector1">
            <a:avLst/>
          </a:prstGeom>
          <a:noFill/>
          <a:ln w="9525" cap="flat" cmpd="sng">
            <a:solidFill>
              <a:schemeClr val="dk2"/>
            </a:solidFill>
            <a:prstDash val="solid"/>
            <a:round/>
            <a:headEnd type="none" w="lg" len="lg"/>
            <a:tailEnd type="triangle" w="lg" len="lg"/>
          </a:ln>
        </p:spPr>
      </p:cxnSp>
      <p:sp>
        <p:nvSpPr>
          <p:cNvPr id="740" name="Shape 740"/>
          <p:cNvSpPr/>
          <p:nvPr/>
        </p:nvSpPr>
        <p:spPr>
          <a:xfrm>
            <a:off x="1007901" y="3675467"/>
            <a:ext cx="2064399" cy="449200"/>
          </a:xfrm>
          <a:prstGeom prst="rect">
            <a:avLst/>
          </a:prstGeom>
          <a:solidFill>
            <a:srgbClr val="F3F3F3"/>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spcBef>
                <a:spcPts val="0"/>
              </a:spcBef>
            </a:pPr>
            <a:r>
              <a:rPr lang="en"/>
              <a:t>FC</a:t>
            </a:r>
          </a:p>
        </p:txBody>
      </p:sp>
      <p:sp>
        <p:nvSpPr>
          <p:cNvPr id="741" name="Shape 741"/>
          <p:cNvSpPr/>
          <p:nvPr/>
        </p:nvSpPr>
        <p:spPr>
          <a:xfrm>
            <a:off x="1007901" y="4391879"/>
            <a:ext cx="2064399" cy="449200"/>
          </a:xfrm>
          <a:prstGeom prst="rect">
            <a:avLst/>
          </a:prstGeom>
          <a:solidFill>
            <a:srgbClr val="D9EAD3"/>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spcBef>
                <a:spcPts val="0"/>
              </a:spcBef>
            </a:pPr>
            <a:r>
              <a:rPr lang="en"/>
              <a:t>BN</a:t>
            </a:r>
          </a:p>
        </p:txBody>
      </p:sp>
      <p:cxnSp>
        <p:nvCxnSpPr>
          <p:cNvPr id="742" name="Shape 742"/>
          <p:cNvCxnSpPr>
            <a:stCxn id="740" idx="2"/>
          </p:cNvCxnSpPr>
          <p:nvPr/>
        </p:nvCxnSpPr>
        <p:spPr>
          <a:xfrm>
            <a:off x="2040099" y="4124667"/>
            <a:ext cx="0" cy="242800"/>
          </a:xfrm>
          <a:prstGeom prst="straightConnector1">
            <a:avLst/>
          </a:prstGeom>
          <a:noFill/>
          <a:ln w="9525" cap="flat" cmpd="sng">
            <a:solidFill>
              <a:schemeClr val="dk2"/>
            </a:solidFill>
            <a:prstDash val="solid"/>
            <a:round/>
            <a:headEnd type="none" w="lg" len="lg"/>
            <a:tailEnd type="triangle" w="lg" len="lg"/>
          </a:ln>
        </p:spPr>
      </p:cxnSp>
      <p:cxnSp>
        <p:nvCxnSpPr>
          <p:cNvPr id="743" name="Shape 743"/>
          <p:cNvCxnSpPr/>
          <p:nvPr/>
        </p:nvCxnSpPr>
        <p:spPr>
          <a:xfrm>
            <a:off x="2040100" y="3371723"/>
            <a:ext cx="0" cy="307599"/>
          </a:xfrm>
          <a:prstGeom prst="straightConnector1">
            <a:avLst/>
          </a:prstGeom>
          <a:noFill/>
          <a:ln w="9525" cap="flat" cmpd="sng">
            <a:solidFill>
              <a:schemeClr val="dk2"/>
            </a:solidFill>
            <a:prstDash val="solid"/>
            <a:round/>
            <a:headEnd type="none" w="lg" len="lg"/>
            <a:tailEnd type="triangle" w="lg" len="lg"/>
          </a:ln>
        </p:spPr>
      </p:cxnSp>
      <p:cxnSp>
        <p:nvCxnSpPr>
          <p:cNvPr id="744" name="Shape 744"/>
          <p:cNvCxnSpPr/>
          <p:nvPr/>
        </p:nvCxnSpPr>
        <p:spPr>
          <a:xfrm>
            <a:off x="2040100" y="4835867"/>
            <a:ext cx="0" cy="242799"/>
          </a:xfrm>
          <a:prstGeom prst="straightConnector1">
            <a:avLst/>
          </a:prstGeom>
          <a:noFill/>
          <a:ln w="9525" cap="flat" cmpd="sng">
            <a:solidFill>
              <a:schemeClr val="dk2"/>
            </a:solidFill>
            <a:prstDash val="solid"/>
            <a:round/>
            <a:headEnd type="none" w="lg" len="lg"/>
            <a:tailEnd type="triangle" w="lg" len="lg"/>
          </a:ln>
        </p:spPr>
      </p:cxnSp>
      <p:sp>
        <p:nvSpPr>
          <p:cNvPr id="745" name="Shape 745"/>
          <p:cNvSpPr/>
          <p:nvPr/>
        </p:nvSpPr>
        <p:spPr>
          <a:xfrm>
            <a:off x="1007901" y="5062196"/>
            <a:ext cx="2064399" cy="449200"/>
          </a:xfrm>
          <a:prstGeom prst="rect">
            <a:avLst/>
          </a:prstGeom>
          <a:solidFill>
            <a:srgbClr val="F3F3F3"/>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spcBef>
                <a:spcPts val="0"/>
              </a:spcBef>
            </a:pPr>
            <a:r>
              <a:rPr lang="en"/>
              <a:t>tanh</a:t>
            </a:r>
          </a:p>
        </p:txBody>
      </p:sp>
      <p:cxnSp>
        <p:nvCxnSpPr>
          <p:cNvPr id="746" name="Shape 746"/>
          <p:cNvCxnSpPr>
            <a:stCxn id="745" idx="2"/>
          </p:cNvCxnSpPr>
          <p:nvPr/>
        </p:nvCxnSpPr>
        <p:spPr>
          <a:xfrm>
            <a:off x="2040099" y="5511396"/>
            <a:ext cx="0" cy="317600"/>
          </a:xfrm>
          <a:prstGeom prst="straightConnector1">
            <a:avLst/>
          </a:prstGeom>
          <a:noFill/>
          <a:ln w="9525" cap="flat" cmpd="sng">
            <a:solidFill>
              <a:schemeClr val="dk2"/>
            </a:solidFill>
            <a:prstDash val="solid"/>
            <a:round/>
            <a:headEnd type="none" w="lg" len="lg"/>
            <a:tailEnd type="triangle" w="lg" len="lg"/>
          </a:ln>
        </p:spPr>
      </p:cxnSp>
      <p:sp>
        <p:nvSpPr>
          <p:cNvPr id="747" name="Shape 747"/>
          <p:cNvSpPr txBox="1"/>
          <p:nvPr/>
        </p:nvSpPr>
        <p:spPr>
          <a:xfrm>
            <a:off x="1793983" y="5637787"/>
            <a:ext cx="1894400" cy="242799"/>
          </a:xfrm>
          <a:prstGeom prst="rect">
            <a:avLst/>
          </a:prstGeom>
          <a:noFill/>
          <a:ln>
            <a:noFill/>
          </a:ln>
        </p:spPr>
        <p:txBody>
          <a:bodyPr lIns="121900" tIns="121900" rIns="121900" bIns="121900" anchor="t" anchorCtr="0">
            <a:noAutofit/>
          </a:bodyPr>
          <a:lstStyle/>
          <a:p>
            <a:pPr>
              <a:spcBef>
                <a:spcPts val="0"/>
              </a:spcBef>
            </a:pPr>
            <a:r>
              <a:rPr lang="en"/>
              <a:t>...</a:t>
            </a:r>
          </a:p>
        </p:txBody>
      </p:sp>
      <p:sp>
        <p:nvSpPr>
          <p:cNvPr id="748" name="Shape 748"/>
          <p:cNvSpPr txBox="1"/>
          <p:nvPr/>
        </p:nvSpPr>
        <p:spPr>
          <a:xfrm>
            <a:off x="4275700" y="1378700"/>
            <a:ext cx="6946000" cy="2339600"/>
          </a:xfrm>
          <a:prstGeom prst="rect">
            <a:avLst/>
          </a:prstGeom>
          <a:noFill/>
          <a:ln>
            <a:noFill/>
          </a:ln>
        </p:spPr>
        <p:txBody>
          <a:bodyPr lIns="121900" tIns="121900" rIns="121900" bIns="121900" anchor="t" anchorCtr="0">
            <a:noAutofit/>
          </a:bodyPr>
          <a:lstStyle/>
          <a:p>
            <a:pPr>
              <a:spcBef>
                <a:spcPts val="0"/>
              </a:spcBef>
            </a:pPr>
            <a:r>
              <a:rPr lang="en" sz="3200">
                <a:solidFill>
                  <a:srgbClr val="38761D"/>
                </a:solidFill>
              </a:rPr>
              <a:t>Usually inserted after Fully Connected / (or Convolutional, as we’ll see soon) layers, and before nonlinearity.</a:t>
            </a:r>
          </a:p>
        </p:txBody>
      </p:sp>
      <p:cxnSp>
        <p:nvCxnSpPr>
          <p:cNvPr id="749" name="Shape 749"/>
          <p:cNvCxnSpPr/>
          <p:nvPr/>
        </p:nvCxnSpPr>
        <p:spPr>
          <a:xfrm rot="10800000">
            <a:off x="3375967" y="2452967"/>
            <a:ext cx="582799" cy="0"/>
          </a:xfrm>
          <a:prstGeom prst="straightConnector1">
            <a:avLst/>
          </a:prstGeom>
          <a:noFill/>
          <a:ln w="9525" cap="flat" cmpd="sng">
            <a:solidFill>
              <a:schemeClr val="dk2"/>
            </a:solidFill>
            <a:prstDash val="solid"/>
            <a:round/>
            <a:headEnd type="none" w="lg" len="lg"/>
            <a:tailEnd type="triangle" w="lg" len="lg"/>
          </a:ln>
        </p:spPr>
      </p:cxnSp>
      <p:cxnSp>
        <p:nvCxnSpPr>
          <p:cNvPr id="750" name="Shape 750"/>
          <p:cNvCxnSpPr/>
          <p:nvPr/>
        </p:nvCxnSpPr>
        <p:spPr>
          <a:xfrm flipH="1">
            <a:off x="3302801" y="2720134"/>
            <a:ext cx="692399" cy="1797199"/>
          </a:xfrm>
          <a:prstGeom prst="straightConnector1">
            <a:avLst/>
          </a:prstGeom>
          <a:noFill/>
          <a:ln w="9525" cap="flat" cmpd="sng">
            <a:solidFill>
              <a:schemeClr val="dk2"/>
            </a:solidFill>
            <a:prstDash val="solid"/>
            <a:round/>
            <a:headEnd type="none" w="lg" len="lg"/>
            <a:tailEnd type="triangle" w="lg" len="lg"/>
          </a:ln>
        </p:spPr>
      </p:cxnSp>
      <p:sp>
        <p:nvSpPr>
          <p:cNvPr id="751" name="Shape 751"/>
          <p:cNvSpPr txBox="1"/>
          <p:nvPr/>
        </p:nvSpPr>
        <p:spPr>
          <a:xfrm>
            <a:off x="3487200" y="4238067"/>
            <a:ext cx="3315200" cy="1311599"/>
          </a:xfrm>
          <a:prstGeom prst="rect">
            <a:avLst/>
          </a:prstGeom>
          <a:noFill/>
          <a:ln>
            <a:noFill/>
          </a:ln>
        </p:spPr>
        <p:txBody>
          <a:bodyPr lIns="121900" tIns="121900" rIns="121900" bIns="121900" anchor="t" anchorCtr="0">
            <a:noAutofit/>
          </a:bodyPr>
          <a:lstStyle/>
          <a:p>
            <a:pPr>
              <a:spcBef>
                <a:spcPts val="0"/>
              </a:spcBef>
            </a:pPr>
            <a:r>
              <a:rPr lang="en" sz="2400">
                <a:solidFill>
                  <a:srgbClr val="FF0000"/>
                </a:solidFill>
              </a:rPr>
              <a:t>Problem: do we necessarily want a unit gaussian input to a tanh layer?</a:t>
            </a:r>
          </a:p>
        </p:txBody>
      </p:sp>
    </p:spTree>
    <p:extLst>
      <p:ext uri="{BB962C8B-B14F-4D97-AF65-F5344CB8AC3E}">
        <p14:creationId xmlns:p14="http://schemas.microsoft.com/office/powerpoint/2010/main" val="5973239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Shape 756"/>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21</a:t>
            </a:fld>
            <a:endParaRPr lang="en"/>
          </a:p>
        </p:txBody>
      </p:sp>
      <p:sp>
        <p:nvSpPr>
          <p:cNvPr id="757" name="Shape 757"/>
          <p:cNvSpPr txBox="1"/>
          <p:nvPr/>
        </p:nvSpPr>
        <p:spPr>
          <a:xfrm>
            <a:off x="241667" y="103634"/>
            <a:ext cx="11111200" cy="886399"/>
          </a:xfrm>
          <a:prstGeom prst="rect">
            <a:avLst/>
          </a:prstGeom>
          <a:noFill/>
          <a:ln>
            <a:noFill/>
          </a:ln>
        </p:spPr>
        <p:txBody>
          <a:bodyPr lIns="121900" tIns="121900" rIns="121900" bIns="121900" anchor="t" anchorCtr="0">
            <a:noAutofit/>
          </a:bodyPr>
          <a:lstStyle/>
          <a:p>
            <a:pPr>
              <a:spcBef>
                <a:spcPts val="0"/>
              </a:spcBef>
            </a:pPr>
            <a:r>
              <a:rPr lang="en" sz="4000"/>
              <a:t>Batch Normalization</a:t>
            </a:r>
          </a:p>
        </p:txBody>
      </p:sp>
      <p:sp>
        <p:nvSpPr>
          <p:cNvPr id="758" name="Shape 758"/>
          <p:cNvSpPr txBox="1"/>
          <p:nvPr/>
        </p:nvSpPr>
        <p:spPr>
          <a:xfrm>
            <a:off x="8221100" y="103634"/>
            <a:ext cx="3849600" cy="667999"/>
          </a:xfrm>
          <a:prstGeom prst="rect">
            <a:avLst/>
          </a:prstGeom>
          <a:noFill/>
          <a:ln>
            <a:noFill/>
          </a:ln>
        </p:spPr>
        <p:txBody>
          <a:bodyPr lIns="121900" tIns="121900" rIns="121900" bIns="121900" anchor="t" anchorCtr="0">
            <a:noAutofit/>
          </a:bodyPr>
          <a:lstStyle/>
          <a:p>
            <a:pPr>
              <a:spcBef>
                <a:spcPts val="0"/>
              </a:spcBef>
            </a:pPr>
            <a:r>
              <a:rPr lang="en" sz="2400">
                <a:solidFill>
                  <a:srgbClr val="0000FF"/>
                </a:solidFill>
              </a:rPr>
              <a:t>[Ioffe and Szegedy, 2015]</a:t>
            </a:r>
          </a:p>
        </p:txBody>
      </p:sp>
      <p:pic>
        <p:nvPicPr>
          <p:cNvPr id="759" name="Shape 759"/>
          <p:cNvPicPr preferRelativeResize="0"/>
          <p:nvPr/>
        </p:nvPicPr>
        <p:blipFill>
          <a:blip r:embed="rId3">
            <a:alphaModFix/>
          </a:blip>
          <a:stretch>
            <a:fillRect/>
          </a:stretch>
        </p:blipFill>
        <p:spPr>
          <a:xfrm>
            <a:off x="376433" y="1896017"/>
            <a:ext cx="3835400" cy="1257300"/>
          </a:xfrm>
          <a:prstGeom prst="rect">
            <a:avLst/>
          </a:prstGeom>
          <a:noFill/>
          <a:ln w="9525" cap="flat" cmpd="sng">
            <a:solidFill>
              <a:srgbClr val="38761D"/>
            </a:solidFill>
            <a:prstDash val="solid"/>
            <a:round/>
            <a:headEnd type="none" w="med" len="med"/>
            <a:tailEnd type="none" w="med" len="med"/>
          </a:ln>
        </p:spPr>
      </p:pic>
      <p:sp>
        <p:nvSpPr>
          <p:cNvPr id="760" name="Shape 760"/>
          <p:cNvSpPr txBox="1"/>
          <p:nvPr/>
        </p:nvSpPr>
        <p:spPr>
          <a:xfrm>
            <a:off x="376434" y="3272917"/>
            <a:ext cx="9374799" cy="667999"/>
          </a:xfrm>
          <a:prstGeom prst="rect">
            <a:avLst/>
          </a:prstGeom>
          <a:noFill/>
          <a:ln>
            <a:noFill/>
          </a:ln>
        </p:spPr>
        <p:txBody>
          <a:bodyPr lIns="121900" tIns="121900" rIns="121900" bIns="121900" anchor="t" anchorCtr="0">
            <a:noAutofit/>
          </a:bodyPr>
          <a:lstStyle/>
          <a:p>
            <a:pPr>
              <a:spcBef>
                <a:spcPts val="0"/>
              </a:spcBef>
            </a:pPr>
            <a:r>
              <a:rPr lang="en" sz="2400"/>
              <a:t>And then allow the network to squash </a:t>
            </a:r>
          </a:p>
          <a:p>
            <a:pPr>
              <a:spcBef>
                <a:spcPts val="0"/>
              </a:spcBef>
            </a:pPr>
            <a:r>
              <a:rPr lang="en" sz="2400"/>
              <a:t>the range if it wants to:</a:t>
            </a:r>
          </a:p>
        </p:txBody>
      </p:sp>
      <p:pic>
        <p:nvPicPr>
          <p:cNvPr id="761" name="Shape 761"/>
          <p:cNvPicPr preferRelativeResize="0"/>
          <p:nvPr/>
        </p:nvPicPr>
        <p:blipFill>
          <a:blip r:embed="rId4">
            <a:alphaModFix/>
          </a:blip>
          <a:stretch>
            <a:fillRect/>
          </a:stretch>
        </p:blipFill>
        <p:spPr>
          <a:xfrm>
            <a:off x="376417" y="4419400"/>
            <a:ext cx="4051300" cy="736600"/>
          </a:xfrm>
          <a:prstGeom prst="rect">
            <a:avLst/>
          </a:prstGeom>
          <a:noFill/>
          <a:ln w="9525" cap="flat" cmpd="sng">
            <a:solidFill>
              <a:srgbClr val="38761D"/>
            </a:solidFill>
            <a:prstDash val="solid"/>
            <a:round/>
            <a:headEnd type="none" w="med" len="med"/>
            <a:tailEnd type="none" w="med" len="med"/>
          </a:ln>
        </p:spPr>
      </p:pic>
      <p:pic>
        <p:nvPicPr>
          <p:cNvPr id="762" name="Shape 762"/>
          <p:cNvPicPr preferRelativeResize="0"/>
          <p:nvPr/>
        </p:nvPicPr>
        <p:blipFill>
          <a:blip r:embed="rId5">
            <a:alphaModFix/>
          </a:blip>
          <a:stretch>
            <a:fillRect/>
          </a:stretch>
        </p:blipFill>
        <p:spPr>
          <a:xfrm>
            <a:off x="7460267" y="3353733"/>
            <a:ext cx="3276600" cy="558800"/>
          </a:xfrm>
          <a:prstGeom prst="rect">
            <a:avLst/>
          </a:prstGeom>
          <a:noFill/>
          <a:ln>
            <a:noFill/>
          </a:ln>
        </p:spPr>
      </p:pic>
      <p:pic>
        <p:nvPicPr>
          <p:cNvPr id="763" name="Shape 763"/>
          <p:cNvPicPr preferRelativeResize="0"/>
          <p:nvPr/>
        </p:nvPicPr>
        <p:blipFill>
          <a:blip r:embed="rId6">
            <a:alphaModFix/>
          </a:blip>
          <a:stretch>
            <a:fillRect/>
          </a:stretch>
        </p:blipFill>
        <p:spPr>
          <a:xfrm>
            <a:off x="7460267" y="4059517"/>
            <a:ext cx="2565400" cy="622300"/>
          </a:xfrm>
          <a:prstGeom prst="rect">
            <a:avLst/>
          </a:prstGeom>
          <a:noFill/>
          <a:ln>
            <a:noFill/>
          </a:ln>
        </p:spPr>
      </p:pic>
      <p:sp>
        <p:nvSpPr>
          <p:cNvPr id="764" name="Shape 764"/>
          <p:cNvSpPr txBox="1"/>
          <p:nvPr/>
        </p:nvSpPr>
        <p:spPr>
          <a:xfrm>
            <a:off x="7325801" y="2707134"/>
            <a:ext cx="4128799" cy="622399"/>
          </a:xfrm>
          <a:prstGeom prst="rect">
            <a:avLst/>
          </a:prstGeom>
          <a:noFill/>
          <a:ln>
            <a:noFill/>
          </a:ln>
        </p:spPr>
        <p:txBody>
          <a:bodyPr lIns="121900" tIns="121900" rIns="121900" bIns="121900" anchor="t" anchorCtr="0">
            <a:noAutofit/>
          </a:bodyPr>
          <a:lstStyle/>
          <a:p>
            <a:pPr>
              <a:spcBef>
                <a:spcPts val="0"/>
              </a:spcBef>
            </a:pPr>
            <a:r>
              <a:rPr lang="en" sz="2400"/>
              <a:t>Note, the network can learn:</a:t>
            </a:r>
          </a:p>
        </p:txBody>
      </p:sp>
      <p:sp>
        <p:nvSpPr>
          <p:cNvPr id="765" name="Shape 765"/>
          <p:cNvSpPr txBox="1"/>
          <p:nvPr/>
        </p:nvSpPr>
        <p:spPr>
          <a:xfrm>
            <a:off x="7465501" y="4681834"/>
            <a:ext cx="4128799" cy="622399"/>
          </a:xfrm>
          <a:prstGeom prst="rect">
            <a:avLst/>
          </a:prstGeom>
          <a:noFill/>
          <a:ln>
            <a:noFill/>
          </a:ln>
        </p:spPr>
        <p:txBody>
          <a:bodyPr lIns="121900" tIns="121900" rIns="121900" bIns="121900" anchor="t" anchorCtr="0">
            <a:noAutofit/>
          </a:bodyPr>
          <a:lstStyle/>
          <a:p>
            <a:pPr>
              <a:spcBef>
                <a:spcPts val="0"/>
              </a:spcBef>
            </a:pPr>
            <a:r>
              <a:rPr lang="en" sz="2400"/>
              <a:t>to recover the identity mapping.</a:t>
            </a:r>
          </a:p>
        </p:txBody>
      </p:sp>
      <p:sp>
        <p:nvSpPr>
          <p:cNvPr id="766" name="Shape 766"/>
          <p:cNvSpPr/>
          <p:nvPr/>
        </p:nvSpPr>
        <p:spPr>
          <a:xfrm>
            <a:off x="7240801" y="2670700"/>
            <a:ext cx="4128799" cy="2902400"/>
          </a:xfrm>
          <a:prstGeom prst="rect">
            <a:avLst/>
          </a:prstGeom>
          <a:no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pPr>
              <a:spcBef>
                <a:spcPts val="0"/>
              </a:spcBef>
            </a:pPr>
            <a:endParaRPr/>
          </a:p>
        </p:txBody>
      </p:sp>
      <p:sp>
        <p:nvSpPr>
          <p:cNvPr id="767" name="Shape 767"/>
          <p:cNvSpPr txBox="1"/>
          <p:nvPr/>
        </p:nvSpPr>
        <p:spPr>
          <a:xfrm>
            <a:off x="274834" y="1223950"/>
            <a:ext cx="9374799" cy="667999"/>
          </a:xfrm>
          <a:prstGeom prst="rect">
            <a:avLst/>
          </a:prstGeom>
          <a:noFill/>
          <a:ln>
            <a:noFill/>
          </a:ln>
        </p:spPr>
        <p:txBody>
          <a:bodyPr lIns="121900" tIns="121900" rIns="121900" bIns="121900" anchor="t" anchorCtr="0">
            <a:noAutofit/>
          </a:bodyPr>
          <a:lstStyle/>
          <a:p>
            <a:pPr>
              <a:spcBef>
                <a:spcPts val="0"/>
              </a:spcBef>
            </a:pPr>
            <a:r>
              <a:rPr lang="en" sz="2400"/>
              <a:t>Normalize:</a:t>
            </a:r>
          </a:p>
        </p:txBody>
      </p:sp>
    </p:spTree>
    <p:extLst>
      <p:ext uri="{BB962C8B-B14F-4D97-AF65-F5344CB8AC3E}">
        <p14:creationId xmlns:p14="http://schemas.microsoft.com/office/powerpoint/2010/main" val="4614349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Shape 772"/>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22</a:t>
            </a:fld>
            <a:endParaRPr lang="en"/>
          </a:p>
        </p:txBody>
      </p:sp>
      <p:sp>
        <p:nvSpPr>
          <p:cNvPr id="773" name="Shape 773"/>
          <p:cNvSpPr txBox="1"/>
          <p:nvPr/>
        </p:nvSpPr>
        <p:spPr>
          <a:xfrm>
            <a:off x="241667" y="103634"/>
            <a:ext cx="11111200" cy="886399"/>
          </a:xfrm>
          <a:prstGeom prst="rect">
            <a:avLst/>
          </a:prstGeom>
          <a:noFill/>
          <a:ln>
            <a:noFill/>
          </a:ln>
        </p:spPr>
        <p:txBody>
          <a:bodyPr lIns="121900" tIns="121900" rIns="121900" bIns="121900" anchor="t" anchorCtr="0">
            <a:noAutofit/>
          </a:bodyPr>
          <a:lstStyle/>
          <a:p>
            <a:pPr>
              <a:spcBef>
                <a:spcPts val="0"/>
              </a:spcBef>
            </a:pPr>
            <a:r>
              <a:rPr lang="en" sz="4000"/>
              <a:t>Batch Normalization</a:t>
            </a:r>
          </a:p>
        </p:txBody>
      </p:sp>
      <p:sp>
        <p:nvSpPr>
          <p:cNvPr id="774" name="Shape 774"/>
          <p:cNvSpPr txBox="1"/>
          <p:nvPr/>
        </p:nvSpPr>
        <p:spPr>
          <a:xfrm>
            <a:off x="8221100" y="103634"/>
            <a:ext cx="3849600" cy="667999"/>
          </a:xfrm>
          <a:prstGeom prst="rect">
            <a:avLst/>
          </a:prstGeom>
          <a:noFill/>
          <a:ln>
            <a:noFill/>
          </a:ln>
        </p:spPr>
        <p:txBody>
          <a:bodyPr lIns="121900" tIns="121900" rIns="121900" bIns="121900" anchor="t" anchorCtr="0">
            <a:noAutofit/>
          </a:bodyPr>
          <a:lstStyle/>
          <a:p>
            <a:pPr>
              <a:spcBef>
                <a:spcPts val="0"/>
              </a:spcBef>
            </a:pPr>
            <a:r>
              <a:rPr lang="en" sz="2400">
                <a:solidFill>
                  <a:srgbClr val="0000FF"/>
                </a:solidFill>
              </a:rPr>
              <a:t>[Ioffe and Szegedy, 2015]</a:t>
            </a:r>
          </a:p>
        </p:txBody>
      </p:sp>
      <p:pic>
        <p:nvPicPr>
          <p:cNvPr id="775" name="Shape 775"/>
          <p:cNvPicPr preferRelativeResize="0"/>
          <p:nvPr/>
        </p:nvPicPr>
        <p:blipFill>
          <a:blip r:embed="rId3">
            <a:alphaModFix/>
          </a:blip>
          <a:stretch>
            <a:fillRect/>
          </a:stretch>
        </p:blipFill>
        <p:spPr>
          <a:xfrm>
            <a:off x="241666" y="990033"/>
            <a:ext cx="6646567" cy="4759367"/>
          </a:xfrm>
          <a:prstGeom prst="rect">
            <a:avLst/>
          </a:prstGeom>
          <a:noFill/>
          <a:ln>
            <a:noFill/>
          </a:ln>
        </p:spPr>
      </p:pic>
      <p:sp>
        <p:nvSpPr>
          <p:cNvPr id="776" name="Shape 776"/>
          <p:cNvSpPr txBox="1"/>
          <p:nvPr/>
        </p:nvSpPr>
        <p:spPr>
          <a:xfrm>
            <a:off x="6888234" y="1020034"/>
            <a:ext cx="5303599" cy="4924399"/>
          </a:xfrm>
          <a:prstGeom prst="rect">
            <a:avLst/>
          </a:prstGeom>
          <a:noFill/>
          <a:ln>
            <a:noFill/>
          </a:ln>
        </p:spPr>
        <p:txBody>
          <a:bodyPr lIns="121900" tIns="121900" rIns="121900" bIns="121900" anchor="t" anchorCtr="0">
            <a:noAutofit/>
          </a:bodyPr>
          <a:lstStyle/>
          <a:p>
            <a:pPr marL="609585" indent="-457189">
              <a:spcBef>
                <a:spcPts val="0"/>
              </a:spcBef>
              <a:buClr>
                <a:srgbClr val="38761D"/>
              </a:buClr>
              <a:buSzPct val="100000"/>
              <a:buChar char="-"/>
            </a:pPr>
            <a:r>
              <a:rPr lang="en" sz="2400">
                <a:solidFill>
                  <a:srgbClr val="38761D"/>
                </a:solidFill>
              </a:rPr>
              <a:t>Improves gradient flow through the network</a:t>
            </a:r>
          </a:p>
          <a:p>
            <a:pPr marL="609585" indent="-457189">
              <a:spcBef>
                <a:spcPts val="0"/>
              </a:spcBef>
              <a:buClr>
                <a:srgbClr val="38761D"/>
              </a:buClr>
              <a:buSzPct val="100000"/>
              <a:buChar char="-"/>
            </a:pPr>
            <a:r>
              <a:rPr lang="en" sz="2400">
                <a:solidFill>
                  <a:srgbClr val="38761D"/>
                </a:solidFill>
              </a:rPr>
              <a:t>Allows higher learning rates</a:t>
            </a:r>
          </a:p>
          <a:p>
            <a:pPr marL="609585" indent="-457189">
              <a:spcBef>
                <a:spcPts val="0"/>
              </a:spcBef>
              <a:buClr>
                <a:srgbClr val="38761D"/>
              </a:buClr>
              <a:buSzPct val="100000"/>
              <a:buChar char="-"/>
            </a:pPr>
            <a:r>
              <a:rPr lang="en" sz="2400">
                <a:solidFill>
                  <a:srgbClr val="38761D"/>
                </a:solidFill>
              </a:rPr>
              <a:t>Reduces the strong dependence on initialization</a:t>
            </a:r>
          </a:p>
          <a:p>
            <a:pPr marL="609585" indent="-457189">
              <a:spcBef>
                <a:spcPts val="0"/>
              </a:spcBef>
              <a:buClr>
                <a:srgbClr val="38761D"/>
              </a:buClr>
              <a:buSzPct val="100000"/>
              <a:buChar char="-"/>
            </a:pPr>
            <a:r>
              <a:rPr lang="en" sz="2400">
                <a:solidFill>
                  <a:srgbClr val="38761D"/>
                </a:solidFill>
              </a:rPr>
              <a:t>Acts as a form of regularization in a funny way, and slightly reduces the need for dropout, maybe</a:t>
            </a:r>
          </a:p>
        </p:txBody>
      </p:sp>
    </p:spTree>
    <p:extLst>
      <p:ext uri="{BB962C8B-B14F-4D97-AF65-F5344CB8AC3E}">
        <p14:creationId xmlns:p14="http://schemas.microsoft.com/office/powerpoint/2010/main" val="12644036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Shape 781"/>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23</a:t>
            </a:fld>
            <a:endParaRPr lang="en"/>
          </a:p>
        </p:txBody>
      </p:sp>
      <p:sp>
        <p:nvSpPr>
          <p:cNvPr id="782" name="Shape 782"/>
          <p:cNvSpPr txBox="1"/>
          <p:nvPr/>
        </p:nvSpPr>
        <p:spPr>
          <a:xfrm>
            <a:off x="241667" y="103634"/>
            <a:ext cx="11111200" cy="886399"/>
          </a:xfrm>
          <a:prstGeom prst="rect">
            <a:avLst/>
          </a:prstGeom>
          <a:noFill/>
          <a:ln>
            <a:noFill/>
          </a:ln>
        </p:spPr>
        <p:txBody>
          <a:bodyPr lIns="121900" tIns="121900" rIns="121900" bIns="121900" anchor="t" anchorCtr="0">
            <a:noAutofit/>
          </a:bodyPr>
          <a:lstStyle/>
          <a:p>
            <a:pPr>
              <a:spcBef>
                <a:spcPts val="0"/>
              </a:spcBef>
            </a:pPr>
            <a:r>
              <a:rPr lang="en" sz="4000"/>
              <a:t>Batch Normalization</a:t>
            </a:r>
          </a:p>
        </p:txBody>
      </p:sp>
      <p:sp>
        <p:nvSpPr>
          <p:cNvPr id="783" name="Shape 783"/>
          <p:cNvSpPr txBox="1"/>
          <p:nvPr/>
        </p:nvSpPr>
        <p:spPr>
          <a:xfrm>
            <a:off x="8221100" y="103634"/>
            <a:ext cx="3849600" cy="667999"/>
          </a:xfrm>
          <a:prstGeom prst="rect">
            <a:avLst/>
          </a:prstGeom>
          <a:noFill/>
          <a:ln>
            <a:noFill/>
          </a:ln>
        </p:spPr>
        <p:txBody>
          <a:bodyPr lIns="121900" tIns="121900" rIns="121900" bIns="121900" anchor="t" anchorCtr="0">
            <a:noAutofit/>
          </a:bodyPr>
          <a:lstStyle/>
          <a:p>
            <a:pPr>
              <a:spcBef>
                <a:spcPts val="0"/>
              </a:spcBef>
            </a:pPr>
            <a:r>
              <a:rPr lang="en" sz="2400">
                <a:solidFill>
                  <a:srgbClr val="0000FF"/>
                </a:solidFill>
              </a:rPr>
              <a:t>[Ioffe and Szegedy, 2015]</a:t>
            </a:r>
          </a:p>
        </p:txBody>
      </p:sp>
      <p:pic>
        <p:nvPicPr>
          <p:cNvPr id="784" name="Shape 784"/>
          <p:cNvPicPr preferRelativeResize="0"/>
          <p:nvPr/>
        </p:nvPicPr>
        <p:blipFill>
          <a:blip r:embed="rId3">
            <a:alphaModFix/>
          </a:blip>
          <a:stretch>
            <a:fillRect/>
          </a:stretch>
        </p:blipFill>
        <p:spPr>
          <a:xfrm>
            <a:off x="241666" y="990033"/>
            <a:ext cx="6646567" cy="4759367"/>
          </a:xfrm>
          <a:prstGeom prst="rect">
            <a:avLst/>
          </a:prstGeom>
          <a:noFill/>
          <a:ln>
            <a:noFill/>
          </a:ln>
        </p:spPr>
      </p:pic>
      <p:sp>
        <p:nvSpPr>
          <p:cNvPr id="785" name="Shape 785"/>
          <p:cNvSpPr txBox="1"/>
          <p:nvPr/>
        </p:nvSpPr>
        <p:spPr>
          <a:xfrm>
            <a:off x="6888234" y="1020034"/>
            <a:ext cx="5303599" cy="4924399"/>
          </a:xfrm>
          <a:prstGeom prst="rect">
            <a:avLst/>
          </a:prstGeom>
          <a:noFill/>
          <a:ln>
            <a:noFill/>
          </a:ln>
        </p:spPr>
        <p:txBody>
          <a:bodyPr lIns="121900" tIns="121900" rIns="121900" bIns="121900" anchor="t" anchorCtr="0">
            <a:noAutofit/>
          </a:bodyPr>
          <a:lstStyle/>
          <a:p>
            <a:pPr>
              <a:spcBef>
                <a:spcPts val="0"/>
              </a:spcBef>
            </a:pPr>
            <a:r>
              <a:rPr lang="en" sz="2400" b="1"/>
              <a:t>Note: at test time BatchNorm layer functions differently:</a:t>
            </a:r>
          </a:p>
          <a:p>
            <a:pPr>
              <a:spcBef>
                <a:spcPts val="0"/>
              </a:spcBef>
            </a:pPr>
            <a:endParaRPr sz="2400"/>
          </a:p>
          <a:p>
            <a:pPr>
              <a:spcBef>
                <a:spcPts val="0"/>
              </a:spcBef>
            </a:pPr>
            <a:r>
              <a:rPr lang="en" sz="2400"/>
              <a:t>The mean/std are not computed based on the batch. Instead, a single fixed empirical mean of activations during training is used.</a:t>
            </a:r>
          </a:p>
          <a:p>
            <a:pPr>
              <a:spcBef>
                <a:spcPts val="0"/>
              </a:spcBef>
            </a:pPr>
            <a:endParaRPr sz="2400"/>
          </a:p>
          <a:p>
            <a:pPr>
              <a:spcBef>
                <a:spcPts val="0"/>
              </a:spcBef>
            </a:pPr>
            <a:r>
              <a:rPr lang="en" sz="2400"/>
              <a:t>(e.g. can be estimated during training with running averages)</a:t>
            </a:r>
          </a:p>
        </p:txBody>
      </p:sp>
    </p:spTree>
    <p:extLst>
      <p:ext uri="{BB962C8B-B14F-4D97-AF65-F5344CB8AC3E}">
        <p14:creationId xmlns:p14="http://schemas.microsoft.com/office/powerpoint/2010/main" val="16791027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0" y="0"/>
            <a:ext cx="12192000" cy="1524000"/>
          </a:xfrm>
          <a:prstGeom prst="rect">
            <a:avLst/>
          </a:prstGeom>
          <a:solidFill>
            <a:schemeClr val="bg1"/>
          </a:solidFill>
          <a:ln w="9525">
            <a:noFill/>
            <a:miter lim="800000"/>
            <a:headEnd/>
            <a:tailEnd/>
          </a:ln>
        </p:spPr>
        <p:txBody>
          <a:bodyPr wrap="none" anchor="ctr"/>
          <a:lstStyle/>
          <a:p>
            <a:endParaRPr lang="en-US" dirty="0">
              <a:latin typeface="WeblySleek UI Semilight" charset="0"/>
            </a:endParaRPr>
          </a:p>
        </p:txBody>
      </p:sp>
      <p:sp>
        <p:nvSpPr>
          <p:cNvPr id="2" name="Title 1"/>
          <p:cNvSpPr>
            <a:spLocks noGrp="1"/>
          </p:cNvSpPr>
          <p:nvPr>
            <p:ph type="ctrTitle"/>
          </p:nvPr>
        </p:nvSpPr>
        <p:spPr/>
        <p:txBody>
          <a:bodyPr/>
          <a:lstStyle/>
          <a:p>
            <a:r>
              <a:rPr lang="en-US" dirty="0" smtClean="0"/>
              <a:t>Basic regularization</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Regularization themes</a:t>
            </a:r>
            <a:endParaRPr lang="en-US" dirty="0"/>
          </a:p>
        </p:txBody>
      </p:sp>
      <p:sp>
        <p:nvSpPr>
          <p:cNvPr id="3" name="Content Placeholder 2"/>
          <p:cNvSpPr>
            <a:spLocks noGrp="1"/>
          </p:cNvSpPr>
          <p:nvPr>
            <p:ph idx="1"/>
          </p:nvPr>
        </p:nvSpPr>
        <p:spPr>
          <a:xfrm>
            <a:off x="609600" y="1600201"/>
            <a:ext cx="11049000" cy="1600199"/>
          </a:xfrm>
        </p:spPr>
        <p:txBody>
          <a:bodyPr>
            <a:normAutofit fontScale="77500" lnSpcReduction="20000"/>
          </a:bodyPr>
          <a:lstStyle/>
          <a:p>
            <a:r>
              <a:rPr lang="en-US" dirty="0" smtClean="0"/>
              <a:t>Reduces overfitting by favoring “simpler” models</a:t>
            </a:r>
          </a:p>
          <a:p>
            <a:r>
              <a:rPr lang="en-US" dirty="0" smtClean="0"/>
              <a:t>Bias-variance trade-off</a:t>
            </a:r>
          </a:p>
          <a:p>
            <a:r>
              <a:rPr lang="en-US" dirty="0" smtClean="0"/>
              <a:t>Some equivalence to Bayesian MAP estimation</a:t>
            </a:r>
          </a:p>
          <a:p>
            <a:r>
              <a:rPr lang="en-US" dirty="0" smtClean="0"/>
              <a:t>Some </a:t>
            </a:r>
            <a:r>
              <a:rPr lang="en-US" dirty="0" err="1" smtClean="0"/>
              <a:t>regularizers</a:t>
            </a:r>
            <a:r>
              <a:rPr lang="en-US" dirty="0" smtClean="0"/>
              <a:t> encourage sparsity  (known as “sparsity-encouraging”) </a:t>
            </a:r>
            <a:endParaRPr lang="en-US" dirty="0"/>
          </a:p>
        </p:txBody>
      </p:sp>
      <p:pic>
        <p:nvPicPr>
          <p:cNvPr id="4" name="Picture 3"/>
          <p:cNvPicPr>
            <a:picLocks noChangeAspect="1"/>
          </p:cNvPicPr>
          <p:nvPr/>
        </p:nvPicPr>
        <p:blipFill>
          <a:blip r:embed="rId2"/>
          <a:stretch>
            <a:fillRect/>
          </a:stretch>
        </p:blipFill>
        <p:spPr>
          <a:xfrm>
            <a:off x="6730438" y="3427410"/>
            <a:ext cx="3251762" cy="3201990"/>
          </a:xfrm>
          <a:prstGeom prst="rect">
            <a:avLst/>
          </a:prstGeom>
        </p:spPr>
      </p:pic>
      <p:pic>
        <p:nvPicPr>
          <p:cNvPr id="5" name="Picture 4"/>
          <p:cNvPicPr>
            <a:picLocks noChangeAspect="1"/>
          </p:cNvPicPr>
          <p:nvPr/>
        </p:nvPicPr>
        <p:blipFill>
          <a:blip r:embed="rId3"/>
          <a:stretch>
            <a:fillRect/>
          </a:stretch>
        </p:blipFill>
        <p:spPr>
          <a:xfrm>
            <a:off x="2209800" y="3505201"/>
            <a:ext cx="3496234" cy="2971799"/>
          </a:xfrm>
          <a:prstGeom prst="rect">
            <a:avLst/>
          </a:prstGeom>
        </p:spPr>
      </p:pic>
    </p:spTree>
    <p:extLst>
      <p:ext uri="{BB962C8B-B14F-4D97-AF65-F5344CB8AC3E}">
        <p14:creationId xmlns:p14="http://schemas.microsoft.com/office/powerpoint/2010/main" val="573674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Shape 564"/>
          <p:cNvSpPr txBox="1"/>
          <p:nvPr/>
        </p:nvSpPr>
        <p:spPr>
          <a:xfrm>
            <a:off x="223100" y="164901"/>
            <a:ext cx="6750800" cy="657999"/>
          </a:xfrm>
          <a:prstGeom prst="rect">
            <a:avLst/>
          </a:prstGeom>
          <a:noFill/>
          <a:ln>
            <a:noFill/>
          </a:ln>
        </p:spPr>
        <p:txBody>
          <a:bodyPr lIns="121900" tIns="121900" rIns="121900" bIns="121900" anchor="t" anchorCtr="0">
            <a:noAutofit/>
          </a:bodyPr>
          <a:lstStyle/>
          <a:p>
            <a:pPr>
              <a:spcBef>
                <a:spcPts val="0"/>
              </a:spcBef>
            </a:pPr>
            <a:r>
              <a:rPr lang="en" sz="4000" dirty="0">
                <a:solidFill>
                  <a:srgbClr val="0099FF"/>
                </a:solidFill>
                <a:latin typeface="WeblySleek UI Semilight" charset="0"/>
                <a:ea typeface="WeblySleek UI Semilight" charset="0"/>
                <a:cs typeface="WeblySleek UI Semilight" charset="0"/>
              </a:rPr>
              <a:t>Weight Regularization</a:t>
            </a:r>
          </a:p>
        </p:txBody>
      </p:sp>
      <p:pic>
        <p:nvPicPr>
          <p:cNvPr id="565" name="Shape 565"/>
          <p:cNvPicPr preferRelativeResize="0"/>
          <p:nvPr/>
        </p:nvPicPr>
        <p:blipFill>
          <a:blip r:embed="rId3">
            <a:alphaModFix/>
          </a:blip>
          <a:stretch>
            <a:fillRect/>
          </a:stretch>
        </p:blipFill>
        <p:spPr>
          <a:xfrm>
            <a:off x="385345" y="1716567"/>
            <a:ext cx="11421323" cy="658000"/>
          </a:xfrm>
          <a:prstGeom prst="rect">
            <a:avLst/>
          </a:prstGeom>
          <a:noFill/>
          <a:ln>
            <a:noFill/>
          </a:ln>
        </p:spPr>
      </p:pic>
      <p:sp>
        <p:nvSpPr>
          <p:cNvPr id="566" name="Shape 566"/>
          <p:cNvSpPr/>
          <p:nvPr/>
        </p:nvSpPr>
        <p:spPr>
          <a:xfrm>
            <a:off x="10436434" y="1647968"/>
            <a:ext cx="1425999" cy="726400"/>
          </a:xfrm>
          <a:prstGeom prst="rect">
            <a:avLst/>
          </a:prstGeom>
          <a:noFill/>
          <a:ln w="19050" cap="flat" cmpd="sng">
            <a:solidFill>
              <a:srgbClr val="FF0000"/>
            </a:solidFill>
            <a:prstDash val="solid"/>
            <a:round/>
            <a:headEnd type="none" w="med" len="med"/>
            <a:tailEnd type="none" w="med" len="med"/>
          </a:ln>
        </p:spPr>
        <p:txBody>
          <a:bodyPr lIns="121900" tIns="121900" rIns="121900" bIns="121900" anchor="ctr" anchorCtr="0">
            <a:noAutofit/>
          </a:bodyPr>
          <a:lstStyle/>
          <a:p>
            <a:pPr>
              <a:spcBef>
                <a:spcPts val="0"/>
              </a:spcBef>
            </a:pPr>
            <a:endParaRPr/>
          </a:p>
        </p:txBody>
      </p:sp>
      <p:cxnSp>
        <p:nvCxnSpPr>
          <p:cNvPr id="567" name="Shape 567"/>
          <p:cNvCxnSpPr/>
          <p:nvPr/>
        </p:nvCxnSpPr>
        <p:spPr>
          <a:xfrm>
            <a:off x="9731400" y="1364600"/>
            <a:ext cx="708000" cy="388000"/>
          </a:xfrm>
          <a:prstGeom prst="straightConnector1">
            <a:avLst/>
          </a:prstGeom>
          <a:noFill/>
          <a:ln w="9525" cap="flat" cmpd="sng">
            <a:solidFill>
              <a:schemeClr val="dk2"/>
            </a:solidFill>
            <a:prstDash val="solid"/>
            <a:round/>
            <a:headEnd type="none" w="lg" len="lg"/>
            <a:tailEnd type="triangle" w="lg" len="lg"/>
          </a:ln>
        </p:spPr>
      </p:cxnSp>
      <p:sp>
        <p:nvSpPr>
          <p:cNvPr id="568" name="Shape 568"/>
          <p:cNvSpPr txBox="1"/>
          <p:nvPr/>
        </p:nvSpPr>
        <p:spPr>
          <a:xfrm>
            <a:off x="6976467" y="533535"/>
            <a:ext cx="5471600" cy="417199"/>
          </a:xfrm>
          <a:prstGeom prst="rect">
            <a:avLst/>
          </a:prstGeom>
          <a:noFill/>
          <a:ln>
            <a:noFill/>
          </a:ln>
        </p:spPr>
        <p:txBody>
          <a:bodyPr lIns="121900" tIns="121900" rIns="121900" bIns="121900" anchor="t" anchorCtr="0">
            <a:noAutofit/>
          </a:bodyPr>
          <a:lstStyle/>
          <a:p>
            <a:pPr>
              <a:spcBef>
                <a:spcPts val="0"/>
              </a:spcBef>
            </a:pPr>
            <a:r>
              <a:rPr lang="en" sz="2400" dirty="0"/>
              <a:t>\lambda = </a:t>
            </a:r>
            <a:r>
              <a:rPr lang="en" sz="2400" dirty="0" smtClean="0"/>
              <a:t>regularization </a:t>
            </a:r>
            <a:r>
              <a:rPr lang="en" sz="2400" dirty="0"/>
              <a:t>strength</a:t>
            </a:r>
          </a:p>
          <a:p>
            <a:pPr>
              <a:spcBef>
                <a:spcPts val="0"/>
              </a:spcBef>
            </a:pPr>
            <a:r>
              <a:rPr lang="en" sz="2400" dirty="0"/>
              <a:t>(</a:t>
            </a:r>
            <a:r>
              <a:rPr lang="en" sz="2400" dirty="0" err="1"/>
              <a:t>hyperparameter</a:t>
            </a:r>
            <a:r>
              <a:rPr lang="en" sz="2400" dirty="0"/>
              <a:t>)</a:t>
            </a:r>
          </a:p>
        </p:txBody>
      </p:sp>
      <p:sp>
        <p:nvSpPr>
          <p:cNvPr id="569" name="Shape 569"/>
          <p:cNvSpPr txBox="1"/>
          <p:nvPr/>
        </p:nvSpPr>
        <p:spPr>
          <a:xfrm>
            <a:off x="385334" y="2780469"/>
            <a:ext cx="10972399" cy="657999"/>
          </a:xfrm>
          <a:prstGeom prst="rect">
            <a:avLst/>
          </a:prstGeom>
          <a:noFill/>
          <a:ln>
            <a:noFill/>
          </a:ln>
        </p:spPr>
        <p:txBody>
          <a:bodyPr lIns="121900" tIns="121900" rIns="121900" bIns="121900" anchor="t" anchorCtr="0">
            <a:noAutofit/>
          </a:bodyPr>
          <a:lstStyle/>
          <a:p>
            <a:pPr>
              <a:spcBef>
                <a:spcPts val="0"/>
              </a:spcBef>
            </a:pPr>
            <a:r>
              <a:rPr lang="en" sz="4000" dirty="0">
                <a:solidFill>
                  <a:srgbClr val="38761D"/>
                </a:solidFill>
                <a:latin typeface="WeblySleek UI Semilight" charset="0"/>
                <a:ea typeface="WeblySleek UI Semilight" charset="0"/>
                <a:cs typeface="WeblySleek UI Semilight" charset="0"/>
              </a:rPr>
              <a:t>In common use:</a:t>
            </a:r>
            <a:r>
              <a:rPr lang="en" sz="4000" dirty="0">
                <a:latin typeface="WeblySleek UI Semilight" charset="0"/>
                <a:ea typeface="WeblySleek UI Semilight" charset="0"/>
                <a:cs typeface="WeblySleek UI Semilight" charset="0"/>
              </a:rPr>
              <a:t> </a:t>
            </a:r>
            <a:endParaRPr lang="en-US" sz="4000" dirty="0" smtClean="0">
              <a:latin typeface="WeblySleek UI Semilight" charset="0"/>
              <a:ea typeface="WeblySleek UI Semilight" charset="0"/>
              <a:cs typeface="WeblySleek UI Semilight" charset="0"/>
            </a:endParaRPr>
          </a:p>
          <a:p>
            <a:pPr>
              <a:spcBef>
                <a:spcPts val="0"/>
              </a:spcBef>
            </a:pPr>
            <a:endParaRPr lang="en" sz="4000" dirty="0">
              <a:latin typeface="WeblySleek UI Semilight" charset="0"/>
              <a:ea typeface="WeblySleek UI Semilight" charset="0"/>
              <a:cs typeface="WeblySleek UI Semilight" charset="0"/>
            </a:endParaRPr>
          </a:p>
          <a:p>
            <a:pPr>
              <a:spcBef>
                <a:spcPts val="0"/>
              </a:spcBef>
            </a:pPr>
            <a:r>
              <a:rPr lang="en-US" sz="4000" b="1" dirty="0">
                <a:latin typeface="WeblySleek UI Semilight" charset="0"/>
                <a:ea typeface="WeblySleek UI Semilight" charset="0"/>
                <a:cs typeface="WeblySleek UI Semilight" charset="0"/>
              </a:rPr>
              <a:t>L</a:t>
            </a:r>
            <a:r>
              <a:rPr lang="en" sz="4000" b="1" dirty="0" smtClean="0">
                <a:latin typeface="WeblySleek UI Semilight" charset="0"/>
                <a:ea typeface="WeblySleek UI Semilight" charset="0"/>
                <a:cs typeface="WeblySleek UI Semilight" charset="0"/>
              </a:rPr>
              <a:t>2 </a:t>
            </a:r>
            <a:r>
              <a:rPr lang="en" sz="4000" b="1" dirty="0">
                <a:latin typeface="WeblySleek UI Semilight" charset="0"/>
                <a:ea typeface="WeblySleek UI Semilight" charset="0"/>
                <a:cs typeface="WeblySleek UI Semilight" charset="0"/>
              </a:rPr>
              <a:t>regularization</a:t>
            </a:r>
          </a:p>
          <a:p>
            <a:pPr>
              <a:spcBef>
                <a:spcPts val="0"/>
              </a:spcBef>
            </a:pPr>
            <a:r>
              <a:rPr lang="en-US" sz="4000" dirty="0">
                <a:latin typeface="WeblySleek UI Semilight" charset="0"/>
                <a:ea typeface="WeblySleek UI Semilight" charset="0"/>
                <a:cs typeface="WeblySleek UI Semilight" charset="0"/>
              </a:rPr>
              <a:t>L</a:t>
            </a:r>
            <a:r>
              <a:rPr lang="en" sz="4000" dirty="0" smtClean="0">
                <a:latin typeface="WeblySleek UI Semilight" charset="0"/>
                <a:ea typeface="WeblySleek UI Semilight" charset="0"/>
                <a:cs typeface="WeblySleek UI Semilight" charset="0"/>
              </a:rPr>
              <a:t>1 </a:t>
            </a:r>
            <a:r>
              <a:rPr lang="en" sz="4000" dirty="0">
                <a:latin typeface="WeblySleek UI Semilight" charset="0"/>
                <a:ea typeface="WeblySleek UI Semilight" charset="0"/>
                <a:cs typeface="WeblySleek UI Semilight" charset="0"/>
              </a:rPr>
              <a:t>regularization</a:t>
            </a:r>
          </a:p>
          <a:p>
            <a:pPr>
              <a:spcBef>
                <a:spcPts val="0"/>
              </a:spcBef>
            </a:pPr>
            <a:r>
              <a:rPr lang="en" sz="4000" dirty="0">
                <a:latin typeface="WeblySleek UI Semilight" charset="0"/>
                <a:ea typeface="WeblySleek UI Semilight" charset="0"/>
                <a:cs typeface="WeblySleek UI Semilight" charset="0"/>
              </a:rPr>
              <a:t>Elastic net (L1 + L2</a:t>
            </a:r>
            <a:r>
              <a:rPr lang="en" sz="4000" dirty="0" smtClean="0">
                <a:latin typeface="WeblySleek UI Semilight" charset="0"/>
                <a:ea typeface="WeblySleek UI Semilight" charset="0"/>
                <a:cs typeface="WeblySleek UI Semilight" charset="0"/>
              </a:rPr>
              <a:t>)</a:t>
            </a:r>
            <a:endParaRPr lang="en" sz="4000" dirty="0">
              <a:latin typeface="WeblySleek UI Semilight" charset="0"/>
              <a:ea typeface="WeblySleek UI Semilight" charset="0"/>
              <a:cs typeface="WeblySleek UI Semilight" charset="0"/>
            </a:endParaRPr>
          </a:p>
        </p:txBody>
      </p:sp>
      <p:pic>
        <p:nvPicPr>
          <p:cNvPr id="570" name="Shape 570"/>
          <p:cNvPicPr preferRelativeResize="0"/>
          <p:nvPr/>
        </p:nvPicPr>
        <p:blipFill>
          <a:blip r:embed="rId4">
            <a:alphaModFix/>
          </a:blip>
          <a:stretch>
            <a:fillRect/>
          </a:stretch>
        </p:blipFill>
        <p:spPr>
          <a:xfrm>
            <a:off x="6496801" y="4200469"/>
            <a:ext cx="3416065" cy="584565"/>
          </a:xfrm>
          <a:prstGeom prst="rect">
            <a:avLst/>
          </a:prstGeom>
          <a:noFill/>
          <a:ln>
            <a:noFill/>
          </a:ln>
        </p:spPr>
      </p:pic>
      <p:pic>
        <p:nvPicPr>
          <p:cNvPr id="571" name="Shape 571"/>
          <p:cNvPicPr preferRelativeResize="0"/>
          <p:nvPr/>
        </p:nvPicPr>
        <p:blipFill>
          <a:blip r:embed="rId5">
            <a:alphaModFix/>
          </a:blip>
          <a:stretch>
            <a:fillRect/>
          </a:stretch>
        </p:blipFill>
        <p:spPr>
          <a:xfrm>
            <a:off x="6505683" y="4885828"/>
            <a:ext cx="3398295" cy="524800"/>
          </a:xfrm>
          <a:prstGeom prst="rect">
            <a:avLst/>
          </a:prstGeom>
          <a:noFill/>
          <a:ln>
            <a:noFill/>
          </a:ln>
        </p:spPr>
      </p:pic>
      <p:pic>
        <p:nvPicPr>
          <p:cNvPr id="572" name="Shape 572"/>
          <p:cNvPicPr preferRelativeResize="0"/>
          <p:nvPr/>
        </p:nvPicPr>
        <p:blipFill>
          <a:blip r:embed="rId6">
            <a:alphaModFix/>
          </a:blip>
          <a:stretch>
            <a:fillRect/>
          </a:stretch>
        </p:blipFill>
        <p:spPr>
          <a:xfrm>
            <a:off x="6496783" y="5511435"/>
            <a:ext cx="5041887" cy="584565"/>
          </a:xfrm>
          <a:prstGeom prst="rect">
            <a:avLst/>
          </a:prstGeom>
          <a:noFill/>
          <a:ln>
            <a:noFill/>
          </a:ln>
        </p:spPr>
      </p:pic>
    </p:spTree>
    <p:extLst>
      <p:ext uri="{BB962C8B-B14F-4D97-AF65-F5344CB8AC3E}">
        <p14:creationId xmlns:p14="http://schemas.microsoft.com/office/powerpoint/2010/main" val="18401898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Regularization regression on diabetes dataset</a:t>
            </a:r>
            <a:endParaRPr lang="en-US" dirty="0"/>
          </a:p>
        </p:txBody>
      </p:sp>
      <p:pic>
        <p:nvPicPr>
          <p:cNvPr id="5" name="Picture 4"/>
          <p:cNvPicPr>
            <a:picLocks noChangeAspect="1"/>
          </p:cNvPicPr>
          <p:nvPr/>
        </p:nvPicPr>
        <p:blipFill rotWithShape="1">
          <a:blip r:embed="rId2"/>
          <a:srcRect b="3842"/>
          <a:stretch/>
        </p:blipFill>
        <p:spPr>
          <a:xfrm>
            <a:off x="6858000" y="1600201"/>
            <a:ext cx="4457501" cy="4114800"/>
          </a:xfrm>
          <a:prstGeom prst="rect">
            <a:avLst/>
          </a:prstGeom>
        </p:spPr>
      </p:pic>
      <p:pic>
        <p:nvPicPr>
          <p:cNvPr id="6" name="Picture 5"/>
          <p:cNvPicPr>
            <a:picLocks noChangeAspect="1"/>
          </p:cNvPicPr>
          <p:nvPr/>
        </p:nvPicPr>
        <p:blipFill>
          <a:blip r:embed="rId3"/>
          <a:stretch>
            <a:fillRect/>
          </a:stretch>
        </p:blipFill>
        <p:spPr>
          <a:xfrm>
            <a:off x="1867352" y="1704874"/>
            <a:ext cx="4228648" cy="4269544"/>
          </a:xfrm>
          <a:prstGeom prst="rect">
            <a:avLst/>
          </a:prstGeom>
        </p:spPr>
      </p:pic>
      <p:sp>
        <p:nvSpPr>
          <p:cNvPr id="7" name="TextBox 6"/>
          <p:cNvSpPr txBox="1"/>
          <p:nvPr/>
        </p:nvSpPr>
        <p:spPr>
          <a:xfrm>
            <a:off x="7614671" y="6460093"/>
            <a:ext cx="3801041" cy="369332"/>
          </a:xfrm>
          <a:prstGeom prst="rect">
            <a:avLst/>
          </a:prstGeom>
          <a:noFill/>
        </p:spPr>
        <p:txBody>
          <a:bodyPr wrap="none" rtlCol="0">
            <a:spAutoFit/>
          </a:bodyPr>
          <a:lstStyle/>
          <a:p>
            <a:r>
              <a:rPr lang="en-US" dirty="0" smtClean="0"/>
              <a:t>From Hastie et al, Fig. 3.8 and 3.10</a:t>
            </a:r>
            <a:endParaRPr lang="en-US" dirty="0"/>
          </a:p>
        </p:txBody>
      </p:sp>
      <p:sp>
        <p:nvSpPr>
          <p:cNvPr id="8" name="TextBox 7"/>
          <p:cNvSpPr txBox="1"/>
          <p:nvPr/>
        </p:nvSpPr>
        <p:spPr>
          <a:xfrm>
            <a:off x="3276600" y="5943600"/>
            <a:ext cx="1890261" cy="369332"/>
          </a:xfrm>
          <a:prstGeom prst="rect">
            <a:avLst/>
          </a:prstGeom>
          <a:noFill/>
        </p:spPr>
        <p:txBody>
          <a:bodyPr wrap="none" rtlCol="0">
            <a:spAutoFit/>
          </a:bodyPr>
          <a:lstStyle/>
          <a:p>
            <a:r>
              <a:rPr lang="en-US" smtClean="0"/>
              <a:t>L2 regularization</a:t>
            </a:r>
            <a:endParaRPr lang="en-US"/>
          </a:p>
        </p:txBody>
      </p:sp>
      <p:sp>
        <p:nvSpPr>
          <p:cNvPr id="9" name="TextBox 8"/>
          <p:cNvSpPr txBox="1"/>
          <p:nvPr/>
        </p:nvSpPr>
        <p:spPr>
          <a:xfrm>
            <a:off x="8141619" y="5974418"/>
            <a:ext cx="1890261" cy="369332"/>
          </a:xfrm>
          <a:prstGeom prst="rect">
            <a:avLst/>
          </a:prstGeom>
          <a:noFill/>
        </p:spPr>
        <p:txBody>
          <a:bodyPr wrap="none" rtlCol="0">
            <a:spAutoFit/>
          </a:bodyPr>
          <a:lstStyle/>
          <a:p>
            <a:r>
              <a:rPr lang="en-US" dirty="0" smtClean="0"/>
              <a:t>L1 regularization</a:t>
            </a:r>
            <a:endParaRPr lang="en-US" dirty="0"/>
          </a:p>
        </p:txBody>
      </p:sp>
    </p:spTree>
    <p:extLst>
      <p:ext uri="{BB962C8B-B14F-4D97-AF65-F5344CB8AC3E}">
        <p14:creationId xmlns:p14="http://schemas.microsoft.com/office/powerpoint/2010/main" val="1761913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5000" y="425450"/>
            <a:ext cx="8382000" cy="6007100"/>
          </a:xfrm>
          <a:prstGeom prst="rect">
            <a:avLst/>
          </a:prstGeom>
        </p:spPr>
      </p:pic>
      <p:sp>
        <p:nvSpPr>
          <p:cNvPr id="3" name="TextBox 2"/>
          <p:cNvSpPr txBox="1"/>
          <p:nvPr/>
        </p:nvSpPr>
        <p:spPr>
          <a:xfrm>
            <a:off x="8305800" y="6432550"/>
            <a:ext cx="3049233" cy="307777"/>
          </a:xfrm>
          <a:prstGeom prst="rect">
            <a:avLst/>
          </a:prstGeom>
          <a:noFill/>
        </p:spPr>
        <p:txBody>
          <a:bodyPr wrap="none" rtlCol="0">
            <a:spAutoFit/>
          </a:bodyPr>
          <a:lstStyle/>
          <a:p>
            <a:r>
              <a:rPr lang="en-US" sz="1400" dirty="0" smtClean="0"/>
              <a:t>Slide credit: Geoff Hinton, CSC2515</a:t>
            </a:r>
            <a:endParaRPr lang="en-US" sz="1400" dirty="0"/>
          </a:p>
        </p:txBody>
      </p:sp>
    </p:spTree>
    <p:extLst>
      <p:ext uri="{BB962C8B-B14F-4D97-AF65-F5344CB8AC3E}">
        <p14:creationId xmlns:p14="http://schemas.microsoft.com/office/powerpoint/2010/main" val="204961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000" y="57150"/>
            <a:ext cx="10160000" cy="6743700"/>
          </a:xfrm>
          <a:prstGeom prst="rect">
            <a:avLst/>
          </a:prstGeom>
        </p:spPr>
      </p:pic>
    </p:spTree>
    <p:extLst>
      <p:ext uri="{BB962C8B-B14F-4D97-AF65-F5344CB8AC3E}">
        <p14:creationId xmlns:p14="http://schemas.microsoft.com/office/powerpoint/2010/main" val="336891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time</a:t>
            </a:r>
            <a:endParaRPr lang="en-US" dirty="0"/>
          </a:p>
        </p:txBody>
      </p:sp>
      <p:sp>
        <p:nvSpPr>
          <p:cNvPr id="3" name="Content Placeholder 2"/>
          <p:cNvSpPr>
            <a:spLocks noGrp="1"/>
          </p:cNvSpPr>
          <p:nvPr>
            <p:ph idx="1"/>
          </p:nvPr>
        </p:nvSpPr>
        <p:spPr/>
        <p:txBody>
          <a:bodyPr>
            <a:normAutofit/>
          </a:bodyPr>
          <a:lstStyle/>
          <a:p>
            <a:r>
              <a:rPr lang="en-US" dirty="0" smtClean="0"/>
              <a:t>Activation functions</a:t>
            </a:r>
          </a:p>
          <a:p>
            <a:endParaRPr lang="en-US" dirty="0"/>
          </a:p>
          <a:p>
            <a:r>
              <a:rPr lang="en-US" dirty="0" smtClean="0"/>
              <a:t>Convolutions</a:t>
            </a:r>
            <a:endParaRPr lang="en-US" dirty="0" smtClean="0"/>
          </a:p>
        </p:txBody>
      </p:sp>
      <p:pic>
        <p:nvPicPr>
          <p:cNvPr id="6" name="Picture 5"/>
          <p:cNvPicPr>
            <a:picLocks noChangeAspect="1"/>
          </p:cNvPicPr>
          <p:nvPr/>
        </p:nvPicPr>
        <p:blipFill>
          <a:blip r:embed="rId2"/>
          <a:stretch>
            <a:fillRect/>
          </a:stretch>
        </p:blipFill>
        <p:spPr>
          <a:xfrm>
            <a:off x="6858000" y="573522"/>
            <a:ext cx="4822824" cy="27071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3"/>
          <a:stretch>
            <a:fillRect/>
          </a:stretch>
        </p:blipFill>
        <p:spPr>
          <a:xfrm>
            <a:off x="6857999" y="3814074"/>
            <a:ext cx="4822825" cy="26862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232785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0" y="0"/>
            <a:ext cx="12192000" cy="1524000"/>
          </a:xfrm>
          <a:prstGeom prst="rect">
            <a:avLst/>
          </a:prstGeom>
          <a:solidFill>
            <a:schemeClr val="bg1"/>
          </a:solidFill>
          <a:ln w="9525">
            <a:noFill/>
            <a:miter lim="800000"/>
            <a:headEnd/>
            <a:tailEnd/>
          </a:ln>
        </p:spPr>
        <p:txBody>
          <a:bodyPr wrap="none" anchor="ctr"/>
          <a:lstStyle/>
          <a:p>
            <a:endParaRPr lang="en-US" dirty="0">
              <a:latin typeface="WeblySleek UI Semilight" charset="0"/>
            </a:endParaRPr>
          </a:p>
        </p:txBody>
      </p:sp>
      <p:sp>
        <p:nvSpPr>
          <p:cNvPr id="2" name="Title 1"/>
          <p:cNvSpPr>
            <a:spLocks noGrp="1"/>
          </p:cNvSpPr>
          <p:nvPr>
            <p:ph type="ctrTitle"/>
          </p:nvPr>
        </p:nvSpPr>
        <p:spPr/>
        <p:txBody>
          <a:bodyPr/>
          <a:lstStyle/>
          <a:p>
            <a:r>
              <a:rPr lang="en-US" dirty="0" smtClean="0"/>
              <a:t>DNN-style regularization</a:t>
            </a:r>
            <a:endParaRPr lang="en-US" dirty="0"/>
          </a:p>
        </p:txBody>
      </p:sp>
    </p:spTree>
    <p:extLst>
      <p:ext uri="{BB962C8B-B14F-4D97-AF65-F5344CB8AC3E}">
        <p14:creationId xmlns:p14="http://schemas.microsoft.com/office/powerpoint/2010/main" val="15640870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Shape 585"/>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31</a:t>
            </a:fld>
            <a:endParaRPr lang="en"/>
          </a:p>
        </p:txBody>
      </p:sp>
      <p:sp>
        <p:nvSpPr>
          <p:cNvPr id="586" name="Shape 586"/>
          <p:cNvSpPr txBox="1"/>
          <p:nvPr/>
        </p:nvSpPr>
        <p:spPr>
          <a:xfrm>
            <a:off x="230867" y="52667"/>
            <a:ext cx="11819999" cy="1544800"/>
          </a:xfrm>
          <a:prstGeom prst="rect">
            <a:avLst/>
          </a:prstGeom>
          <a:noFill/>
          <a:ln>
            <a:noFill/>
          </a:ln>
        </p:spPr>
        <p:txBody>
          <a:bodyPr lIns="121900" tIns="121900" rIns="121900" bIns="121900" anchor="t" anchorCtr="0">
            <a:noAutofit/>
          </a:bodyPr>
          <a:lstStyle/>
          <a:p>
            <a:pPr>
              <a:spcBef>
                <a:spcPts val="0"/>
              </a:spcBef>
            </a:pPr>
            <a:r>
              <a:rPr lang="en" sz="4000"/>
              <a:t>Regularization: </a:t>
            </a:r>
            <a:r>
              <a:rPr lang="en" sz="4000" b="1"/>
              <a:t>Dropout</a:t>
            </a:r>
          </a:p>
          <a:p>
            <a:pPr>
              <a:spcBef>
                <a:spcPts val="0"/>
              </a:spcBef>
            </a:pPr>
            <a:r>
              <a:rPr lang="en" sz="3200"/>
              <a:t>“randomly set some neurons to zero in the forward pass”</a:t>
            </a:r>
          </a:p>
        </p:txBody>
      </p:sp>
      <p:pic>
        <p:nvPicPr>
          <p:cNvPr id="587" name="Shape 587"/>
          <p:cNvPicPr preferRelativeResize="0"/>
          <p:nvPr/>
        </p:nvPicPr>
        <p:blipFill>
          <a:blip r:embed="rId3">
            <a:alphaModFix/>
          </a:blip>
          <a:stretch>
            <a:fillRect/>
          </a:stretch>
        </p:blipFill>
        <p:spPr>
          <a:xfrm>
            <a:off x="650033" y="1712367"/>
            <a:ext cx="7797800" cy="4165600"/>
          </a:xfrm>
          <a:prstGeom prst="rect">
            <a:avLst/>
          </a:prstGeom>
          <a:noFill/>
          <a:ln>
            <a:noFill/>
          </a:ln>
        </p:spPr>
      </p:pic>
      <p:sp>
        <p:nvSpPr>
          <p:cNvPr id="588" name="Shape 588"/>
          <p:cNvSpPr txBox="1"/>
          <p:nvPr/>
        </p:nvSpPr>
        <p:spPr>
          <a:xfrm>
            <a:off x="9079400" y="5476833"/>
            <a:ext cx="2832000" cy="524800"/>
          </a:xfrm>
          <a:prstGeom prst="rect">
            <a:avLst/>
          </a:prstGeom>
          <a:noFill/>
          <a:ln>
            <a:noFill/>
          </a:ln>
        </p:spPr>
        <p:txBody>
          <a:bodyPr lIns="121900" tIns="121900" rIns="121900" bIns="121900" anchor="t" anchorCtr="0">
            <a:noAutofit/>
          </a:bodyPr>
          <a:lstStyle/>
          <a:p>
            <a:pPr>
              <a:spcBef>
                <a:spcPts val="0"/>
              </a:spcBef>
            </a:pPr>
            <a:r>
              <a:rPr lang="en" i="1">
                <a:solidFill>
                  <a:srgbClr val="0000FF"/>
                </a:solidFill>
              </a:rPr>
              <a:t>[Srivastava et al., 2014]</a:t>
            </a:r>
          </a:p>
        </p:txBody>
      </p:sp>
    </p:spTree>
    <p:extLst>
      <p:ext uri="{BB962C8B-B14F-4D97-AF65-F5344CB8AC3E}">
        <p14:creationId xmlns:p14="http://schemas.microsoft.com/office/powerpoint/2010/main" val="873666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Shape 593"/>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32</a:t>
            </a:fld>
            <a:endParaRPr lang="en"/>
          </a:p>
        </p:txBody>
      </p:sp>
      <p:pic>
        <p:nvPicPr>
          <p:cNvPr id="594" name="Shape 594"/>
          <p:cNvPicPr preferRelativeResize="0"/>
          <p:nvPr/>
        </p:nvPicPr>
        <p:blipFill>
          <a:blip r:embed="rId3">
            <a:alphaModFix/>
          </a:blip>
          <a:stretch>
            <a:fillRect/>
          </a:stretch>
        </p:blipFill>
        <p:spPr>
          <a:xfrm>
            <a:off x="176501" y="523434"/>
            <a:ext cx="8970833" cy="5221965"/>
          </a:xfrm>
          <a:prstGeom prst="rect">
            <a:avLst/>
          </a:prstGeom>
          <a:noFill/>
          <a:ln>
            <a:noFill/>
          </a:ln>
        </p:spPr>
      </p:pic>
      <p:sp>
        <p:nvSpPr>
          <p:cNvPr id="595" name="Shape 595"/>
          <p:cNvSpPr txBox="1"/>
          <p:nvPr/>
        </p:nvSpPr>
        <p:spPr>
          <a:xfrm>
            <a:off x="9447201" y="561734"/>
            <a:ext cx="2591599" cy="5183599"/>
          </a:xfrm>
          <a:prstGeom prst="rect">
            <a:avLst/>
          </a:prstGeom>
          <a:noFill/>
          <a:ln>
            <a:noFill/>
          </a:ln>
        </p:spPr>
        <p:txBody>
          <a:bodyPr lIns="121900" tIns="121900" rIns="121900" bIns="121900" anchor="t" anchorCtr="0">
            <a:noAutofit/>
          </a:bodyPr>
          <a:lstStyle/>
          <a:p>
            <a:pPr>
              <a:spcBef>
                <a:spcPts val="0"/>
              </a:spcBef>
            </a:pPr>
            <a:r>
              <a:rPr lang="en" sz="2400"/>
              <a:t>Example forward pass with a 3-layer network using dropout</a:t>
            </a:r>
          </a:p>
        </p:txBody>
      </p:sp>
      <p:sp>
        <p:nvSpPr>
          <p:cNvPr id="596" name="Shape 596"/>
          <p:cNvSpPr/>
          <p:nvPr/>
        </p:nvSpPr>
        <p:spPr>
          <a:xfrm>
            <a:off x="370234" y="2834167"/>
            <a:ext cx="7544799" cy="651199"/>
          </a:xfrm>
          <a:prstGeom prst="rect">
            <a:avLst/>
          </a:prstGeom>
          <a:noFill/>
          <a:ln w="19050" cap="flat" cmpd="sng">
            <a:solidFill>
              <a:srgbClr val="FF0000"/>
            </a:solidFill>
            <a:prstDash val="solid"/>
            <a:round/>
            <a:headEnd type="none" w="med" len="med"/>
            <a:tailEnd type="none" w="med" len="med"/>
          </a:ln>
        </p:spPr>
        <p:txBody>
          <a:bodyPr lIns="121900" tIns="121900" rIns="121900" bIns="121900" anchor="ctr" anchorCtr="0">
            <a:noAutofit/>
          </a:bodyPr>
          <a:lstStyle/>
          <a:p>
            <a:pPr>
              <a:spcBef>
                <a:spcPts val="0"/>
              </a:spcBef>
            </a:pPr>
            <a:endParaRPr/>
          </a:p>
        </p:txBody>
      </p:sp>
      <p:sp>
        <p:nvSpPr>
          <p:cNvPr id="597" name="Shape 597"/>
          <p:cNvSpPr/>
          <p:nvPr/>
        </p:nvSpPr>
        <p:spPr>
          <a:xfrm>
            <a:off x="370234" y="3786866"/>
            <a:ext cx="7544799" cy="651199"/>
          </a:xfrm>
          <a:prstGeom prst="rect">
            <a:avLst/>
          </a:prstGeom>
          <a:noFill/>
          <a:ln w="19050" cap="flat" cmpd="sng">
            <a:solidFill>
              <a:srgbClr val="FF0000"/>
            </a:solidFill>
            <a:prstDash val="solid"/>
            <a:round/>
            <a:headEnd type="none" w="med" len="med"/>
            <a:tailEnd type="none" w="med" len="med"/>
          </a:ln>
        </p:spPr>
        <p:txBody>
          <a:bodyPr lIns="121900" tIns="121900" rIns="121900" bIns="121900" anchor="ctr" anchorCtr="0">
            <a:noAutofit/>
          </a:bodyPr>
          <a:lstStyle/>
          <a:p>
            <a:pPr>
              <a:spcBef>
                <a:spcPts val="0"/>
              </a:spcBef>
            </a:pPr>
            <a:endParaRPr/>
          </a:p>
        </p:txBody>
      </p:sp>
      <p:pic>
        <p:nvPicPr>
          <p:cNvPr id="598" name="Shape 598"/>
          <p:cNvPicPr preferRelativeResize="0"/>
          <p:nvPr/>
        </p:nvPicPr>
        <p:blipFill>
          <a:blip r:embed="rId4">
            <a:alphaModFix/>
          </a:blip>
          <a:stretch>
            <a:fillRect/>
          </a:stretch>
        </p:blipFill>
        <p:spPr>
          <a:xfrm>
            <a:off x="9230168" y="2532535"/>
            <a:ext cx="2808633" cy="3212868"/>
          </a:xfrm>
          <a:prstGeom prst="rect">
            <a:avLst/>
          </a:prstGeom>
          <a:noFill/>
          <a:ln>
            <a:noFill/>
          </a:ln>
        </p:spPr>
      </p:pic>
    </p:spTree>
    <p:extLst>
      <p:ext uri="{BB962C8B-B14F-4D97-AF65-F5344CB8AC3E}">
        <p14:creationId xmlns:p14="http://schemas.microsoft.com/office/powerpoint/2010/main" val="9663642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Shape 603"/>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33</a:t>
            </a:fld>
            <a:endParaRPr lang="en"/>
          </a:p>
        </p:txBody>
      </p:sp>
      <p:sp>
        <p:nvSpPr>
          <p:cNvPr id="604" name="Shape 604"/>
          <p:cNvSpPr txBox="1"/>
          <p:nvPr/>
        </p:nvSpPr>
        <p:spPr>
          <a:xfrm>
            <a:off x="493334" y="328867"/>
            <a:ext cx="11545999" cy="1009999"/>
          </a:xfrm>
          <a:prstGeom prst="rect">
            <a:avLst/>
          </a:prstGeom>
          <a:noFill/>
          <a:ln>
            <a:noFill/>
          </a:ln>
        </p:spPr>
        <p:txBody>
          <a:bodyPr lIns="121900" tIns="121900" rIns="121900" bIns="121900" anchor="t" anchorCtr="0">
            <a:noAutofit/>
          </a:bodyPr>
          <a:lstStyle/>
          <a:p>
            <a:pPr>
              <a:spcBef>
                <a:spcPts val="0"/>
              </a:spcBef>
            </a:pPr>
            <a:r>
              <a:rPr lang="en" sz="4000"/>
              <a:t>Waaaait a second… </a:t>
            </a:r>
          </a:p>
          <a:p>
            <a:pPr>
              <a:spcBef>
                <a:spcPts val="0"/>
              </a:spcBef>
            </a:pPr>
            <a:r>
              <a:rPr lang="en" sz="4000"/>
              <a:t>How could this possibly be a good idea?</a:t>
            </a:r>
          </a:p>
        </p:txBody>
      </p:sp>
      <p:pic>
        <p:nvPicPr>
          <p:cNvPr id="605" name="Shape 605"/>
          <p:cNvPicPr preferRelativeResize="0"/>
          <p:nvPr/>
        </p:nvPicPr>
        <p:blipFill>
          <a:blip r:embed="rId3">
            <a:alphaModFix/>
          </a:blip>
          <a:stretch>
            <a:fillRect/>
          </a:stretch>
        </p:blipFill>
        <p:spPr>
          <a:xfrm>
            <a:off x="597100" y="2039232"/>
            <a:ext cx="3228067" cy="3692667"/>
          </a:xfrm>
          <a:prstGeom prst="rect">
            <a:avLst/>
          </a:prstGeom>
          <a:noFill/>
          <a:ln>
            <a:noFill/>
          </a:ln>
        </p:spPr>
      </p:pic>
    </p:spTree>
    <p:extLst>
      <p:ext uri="{BB962C8B-B14F-4D97-AF65-F5344CB8AC3E}">
        <p14:creationId xmlns:p14="http://schemas.microsoft.com/office/powerpoint/2010/main" val="20009466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Shape 610"/>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34</a:t>
            </a:fld>
            <a:endParaRPr lang="en"/>
          </a:p>
        </p:txBody>
      </p:sp>
      <p:pic>
        <p:nvPicPr>
          <p:cNvPr id="611" name="Shape 611"/>
          <p:cNvPicPr preferRelativeResize="0"/>
          <p:nvPr/>
        </p:nvPicPr>
        <p:blipFill>
          <a:blip r:embed="rId3">
            <a:alphaModFix/>
          </a:blip>
          <a:stretch>
            <a:fillRect/>
          </a:stretch>
        </p:blipFill>
        <p:spPr>
          <a:xfrm>
            <a:off x="597100" y="2039232"/>
            <a:ext cx="3228067" cy="3692667"/>
          </a:xfrm>
          <a:prstGeom prst="rect">
            <a:avLst/>
          </a:prstGeom>
          <a:noFill/>
          <a:ln>
            <a:noFill/>
          </a:ln>
        </p:spPr>
      </p:pic>
      <p:sp>
        <p:nvSpPr>
          <p:cNvPr id="612" name="Shape 612"/>
          <p:cNvSpPr txBox="1"/>
          <p:nvPr/>
        </p:nvSpPr>
        <p:spPr>
          <a:xfrm>
            <a:off x="4134467" y="2032001"/>
            <a:ext cx="7822400" cy="692799"/>
          </a:xfrm>
          <a:prstGeom prst="rect">
            <a:avLst/>
          </a:prstGeom>
          <a:noFill/>
          <a:ln>
            <a:noFill/>
          </a:ln>
        </p:spPr>
        <p:txBody>
          <a:bodyPr lIns="121900" tIns="121900" rIns="121900" bIns="121900" anchor="t" anchorCtr="0">
            <a:noAutofit/>
          </a:bodyPr>
          <a:lstStyle/>
          <a:p>
            <a:pPr>
              <a:spcBef>
                <a:spcPts val="0"/>
              </a:spcBef>
            </a:pPr>
            <a:r>
              <a:rPr lang="en" sz="2400">
                <a:solidFill>
                  <a:srgbClr val="0000FF"/>
                </a:solidFill>
              </a:rPr>
              <a:t>Forces the network to have a redundant representation.</a:t>
            </a:r>
          </a:p>
        </p:txBody>
      </p:sp>
      <p:sp>
        <p:nvSpPr>
          <p:cNvPr id="613" name="Shape 613"/>
          <p:cNvSpPr/>
          <p:nvPr/>
        </p:nvSpPr>
        <p:spPr>
          <a:xfrm>
            <a:off x="5050633" y="2842467"/>
            <a:ext cx="524800" cy="524800"/>
          </a:xfrm>
          <a:prstGeom prst="ellipse">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spcBef>
                <a:spcPts val="0"/>
              </a:spcBef>
            </a:pPr>
            <a:endParaRPr/>
          </a:p>
        </p:txBody>
      </p:sp>
      <p:sp>
        <p:nvSpPr>
          <p:cNvPr id="614" name="Shape 614"/>
          <p:cNvSpPr/>
          <p:nvPr/>
        </p:nvSpPr>
        <p:spPr>
          <a:xfrm>
            <a:off x="5050633" y="3417933"/>
            <a:ext cx="524800" cy="524800"/>
          </a:xfrm>
          <a:prstGeom prst="ellipse">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spcBef>
                <a:spcPts val="0"/>
              </a:spcBef>
            </a:pPr>
            <a:endParaRPr/>
          </a:p>
        </p:txBody>
      </p:sp>
      <p:sp>
        <p:nvSpPr>
          <p:cNvPr id="615" name="Shape 615"/>
          <p:cNvSpPr/>
          <p:nvPr/>
        </p:nvSpPr>
        <p:spPr>
          <a:xfrm>
            <a:off x="5050633" y="3993400"/>
            <a:ext cx="524800" cy="524800"/>
          </a:xfrm>
          <a:prstGeom prst="ellipse">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spcBef>
                <a:spcPts val="0"/>
              </a:spcBef>
            </a:pPr>
            <a:endParaRPr/>
          </a:p>
        </p:txBody>
      </p:sp>
      <p:sp>
        <p:nvSpPr>
          <p:cNvPr id="616" name="Shape 616"/>
          <p:cNvSpPr/>
          <p:nvPr/>
        </p:nvSpPr>
        <p:spPr>
          <a:xfrm>
            <a:off x="5050633" y="4588883"/>
            <a:ext cx="524800" cy="524800"/>
          </a:xfrm>
          <a:prstGeom prst="ellipse">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spcBef>
                <a:spcPts val="0"/>
              </a:spcBef>
            </a:pPr>
            <a:endParaRPr/>
          </a:p>
        </p:txBody>
      </p:sp>
      <p:sp>
        <p:nvSpPr>
          <p:cNvPr id="617" name="Shape 617"/>
          <p:cNvSpPr/>
          <p:nvPr/>
        </p:nvSpPr>
        <p:spPr>
          <a:xfrm>
            <a:off x="5050633" y="5160116"/>
            <a:ext cx="524800" cy="524800"/>
          </a:xfrm>
          <a:prstGeom prst="ellipse">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spcBef>
                <a:spcPts val="0"/>
              </a:spcBef>
            </a:pPr>
            <a:endParaRPr/>
          </a:p>
        </p:txBody>
      </p:sp>
      <p:cxnSp>
        <p:nvCxnSpPr>
          <p:cNvPr id="618" name="Shape 618"/>
          <p:cNvCxnSpPr>
            <a:stCxn id="613" idx="6"/>
          </p:cNvCxnSpPr>
          <p:nvPr/>
        </p:nvCxnSpPr>
        <p:spPr>
          <a:xfrm>
            <a:off x="5575433" y="3104867"/>
            <a:ext cx="943600" cy="0"/>
          </a:xfrm>
          <a:prstGeom prst="straightConnector1">
            <a:avLst/>
          </a:prstGeom>
          <a:noFill/>
          <a:ln w="9525" cap="flat" cmpd="sng">
            <a:solidFill>
              <a:schemeClr val="dk2"/>
            </a:solidFill>
            <a:prstDash val="solid"/>
            <a:round/>
            <a:headEnd type="none" w="lg" len="lg"/>
            <a:tailEnd type="triangle" w="lg" len="lg"/>
          </a:ln>
        </p:spPr>
      </p:cxnSp>
      <p:cxnSp>
        <p:nvCxnSpPr>
          <p:cNvPr id="619" name="Shape 619"/>
          <p:cNvCxnSpPr/>
          <p:nvPr/>
        </p:nvCxnSpPr>
        <p:spPr>
          <a:xfrm>
            <a:off x="5624201" y="3680333"/>
            <a:ext cx="943599" cy="0"/>
          </a:xfrm>
          <a:prstGeom prst="straightConnector1">
            <a:avLst/>
          </a:prstGeom>
          <a:noFill/>
          <a:ln w="9525" cap="flat" cmpd="sng">
            <a:solidFill>
              <a:schemeClr val="dk2"/>
            </a:solidFill>
            <a:prstDash val="solid"/>
            <a:round/>
            <a:headEnd type="none" w="lg" len="lg"/>
            <a:tailEnd type="triangle" w="lg" len="lg"/>
          </a:ln>
        </p:spPr>
      </p:cxnSp>
      <p:cxnSp>
        <p:nvCxnSpPr>
          <p:cNvPr id="620" name="Shape 620"/>
          <p:cNvCxnSpPr/>
          <p:nvPr/>
        </p:nvCxnSpPr>
        <p:spPr>
          <a:xfrm>
            <a:off x="5575434" y="4255800"/>
            <a:ext cx="943599" cy="0"/>
          </a:xfrm>
          <a:prstGeom prst="straightConnector1">
            <a:avLst/>
          </a:prstGeom>
          <a:noFill/>
          <a:ln w="9525" cap="flat" cmpd="sng">
            <a:solidFill>
              <a:schemeClr val="dk2"/>
            </a:solidFill>
            <a:prstDash val="solid"/>
            <a:round/>
            <a:headEnd type="none" w="lg" len="lg"/>
            <a:tailEnd type="triangle" w="lg" len="lg"/>
          </a:ln>
        </p:spPr>
      </p:cxnSp>
      <p:cxnSp>
        <p:nvCxnSpPr>
          <p:cNvPr id="621" name="Shape 621"/>
          <p:cNvCxnSpPr/>
          <p:nvPr/>
        </p:nvCxnSpPr>
        <p:spPr>
          <a:xfrm>
            <a:off x="5575434" y="4851300"/>
            <a:ext cx="943599" cy="0"/>
          </a:xfrm>
          <a:prstGeom prst="straightConnector1">
            <a:avLst/>
          </a:prstGeom>
          <a:noFill/>
          <a:ln w="9525" cap="flat" cmpd="sng">
            <a:solidFill>
              <a:schemeClr val="dk2"/>
            </a:solidFill>
            <a:prstDash val="solid"/>
            <a:round/>
            <a:headEnd type="none" w="lg" len="lg"/>
            <a:tailEnd type="triangle" w="lg" len="lg"/>
          </a:ln>
        </p:spPr>
      </p:cxnSp>
      <p:cxnSp>
        <p:nvCxnSpPr>
          <p:cNvPr id="622" name="Shape 622"/>
          <p:cNvCxnSpPr/>
          <p:nvPr/>
        </p:nvCxnSpPr>
        <p:spPr>
          <a:xfrm>
            <a:off x="5575434" y="5422533"/>
            <a:ext cx="943599" cy="0"/>
          </a:xfrm>
          <a:prstGeom prst="straightConnector1">
            <a:avLst/>
          </a:prstGeom>
          <a:noFill/>
          <a:ln w="9525" cap="flat" cmpd="sng">
            <a:solidFill>
              <a:schemeClr val="dk2"/>
            </a:solidFill>
            <a:prstDash val="solid"/>
            <a:round/>
            <a:headEnd type="none" w="lg" len="lg"/>
            <a:tailEnd type="triangle" w="lg" len="lg"/>
          </a:ln>
        </p:spPr>
      </p:cxnSp>
      <p:sp>
        <p:nvSpPr>
          <p:cNvPr id="623" name="Shape 623"/>
          <p:cNvSpPr txBox="1"/>
          <p:nvPr/>
        </p:nvSpPr>
        <p:spPr>
          <a:xfrm>
            <a:off x="6718534" y="2787834"/>
            <a:ext cx="1761999" cy="375999"/>
          </a:xfrm>
          <a:prstGeom prst="rect">
            <a:avLst/>
          </a:prstGeom>
          <a:noFill/>
          <a:ln>
            <a:noFill/>
          </a:ln>
        </p:spPr>
        <p:txBody>
          <a:bodyPr lIns="121900" tIns="121900" rIns="121900" bIns="121900" anchor="t" anchorCtr="0">
            <a:noAutofit/>
          </a:bodyPr>
          <a:lstStyle/>
          <a:p>
            <a:pPr>
              <a:spcBef>
                <a:spcPts val="0"/>
              </a:spcBef>
            </a:pPr>
            <a:r>
              <a:rPr lang="en" sz="2400">
                <a:solidFill>
                  <a:srgbClr val="0000FF"/>
                </a:solidFill>
              </a:rPr>
              <a:t>has an ear</a:t>
            </a:r>
          </a:p>
        </p:txBody>
      </p:sp>
      <p:sp>
        <p:nvSpPr>
          <p:cNvPr id="624" name="Shape 624"/>
          <p:cNvSpPr txBox="1"/>
          <p:nvPr/>
        </p:nvSpPr>
        <p:spPr>
          <a:xfrm>
            <a:off x="6718534" y="3397434"/>
            <a:ext cx="1761999" cy="375999"/>
          </a:xfrm>
          <a:prstGeom prst="rect">
            <a:avLst/>
          </a:prstGeom>
          <a:noFill/>
          <a:ln>
            <a:noFill/>
          </a:ln>
        </p:spPr>
        <p:txBody>
          <a:bodyPr lIns="121900" tIns="121900" rIns="121900" bIns="121900" anchor="t" anchorCtr="0">
            <a:noAutofit/>
          </a:bodyPr>
          <a:lstStyle/>
          <a:p>
            <a:pPr>
              <a:spcBef>
                <a:spcPts val="0"/>
              </a:spcBef>
            </a:pPr>
            <a:r>
              <a:rPr lang="en" sz="2400">
                <a:solidFill>
                  <a:srgbClr val="0000FF"/>
                </a:solidFill>
              </a:rPr>
              <a:t>has a tail</a:t>
            </a:r>
          </a:p>
        </p:txBody>
      </p:sp>
      <p:sp>
        <p:nvSpPr>
          <p:cNvPr id="625" name="Shape 625"/>
          <p:cNvSpPr txBox="1"/>
          <p:nvPr/>
        </p:nvSpPr>
        <p:spPr>
          <a:xfrm>
            <a:off x="6718534" y="4007034"/>
            <a:ext cx="2313999" cy="375999"/>
          </a:xfrm>
          <a:prstGeom prst="rect">
            <a:avLst/>
          </a:prstGeom>
          <a:noFill/>
          <a:ln>
            <a:noFill/>
          </a:ln>
        </p:spPr>
        <p:txBody>
          <a:bodyPr lIns="121900" tIns="121900" rIns="121900" bIns="121900" anchor="t" anchorCtr="0">
            <a:noAutofit/>
          </a:bodyPr>
          <a:lstStyle/>
          <a:p>
            <a:pPr>
              <a:spcBef>
                <a:spcPts val="0"/>
              </a:spcBef>
            </a:pPr>
            <a:r>
              <a:rPr lang="en" sz="2400">
                <a:solidFill>
                  <a:srgbClr val="0000FF"/>
                </a:solidFill>
              </a:rPr>
              <a:t>is furry</a:t>
            </a:r>
          </a:p>
        </p:txBody>
      </p:sp>
      <p:sp>
        <p:nvSpPr>
          <p:cNvPr id="626" name="Shape 626"/>
          <p:cNvSpPr txBox="1"/>
          <p:nvPr/>
        </p:nvSpPr>
        <p:spPr>
          <a:xfrm>
            <a:off x="6718534" y="4616634"/>
            <a:ext cx="2313999" cy="375999"/>
          </a:xfrm>
          <a:prstGeom prst="rect">
            <a:avLst/>
          </a:prstGeom>
          <a:noFill/>
          <a:ln>
            <a:noFill/>
          </a:ln>
        </p:spPr>
        <p:txBody>
          <a:bodyPr lIns="121900" tIns="121900" rIns="121900" bIns="121900" anchor="t" anchorCtr="0">
            <a:noAutofit/>
          </a:bodyPr>
          <a:lstStyle/>
          <a:p>
            <a:pPr>
              <a:spcBef>
                <a:spcPts val="0"/>
              </a:spcBef>
            </a:pPr>
            <a:r>
              <a:rPr lang="en" sz="2400">
                <a:solidFill>
                  <a:srgbClr val="0000FF"/>
                </a:solidFill>
              </a:rPr>
              <a:t>has claws</a:t>
            </a:r>
          </a:p>
        </p:txBody>
      </p:sp>
      <p:sp>
        <p:nvSpPr>
          <p:cNvPr id="627" name="Shape 627"/>
          <p:cNvSpPr txBox="1"/>
          <p:nvPr/>
        </p:nvSpPr>
        <p:spPr>
          <a:xfrm>
            <a:off x="6718534" y="5124634"/>
            <a:ext cx="2922399" cy="375999"/>
          </a:xfrm>
          <a:prstGeom prst="rect">
            <a:avLst/>
          </a:prstGeom>
          <a:noFill/>
          <a:ln>
            <a:noFill/>
          </a:ln>
        </p:spPr>
        <p:txBody>
          <a:bodyPr lIns="121900" tIns="121900" rIns="121900" bIns="121900" anchor="t" anchorCtr="0">
            <a:noAutofit/>
          </a:bodyPr>
          <a:lstStyle/>
          <a:p>
            <a:pPr>
              <a:spcBef>
                <a:spcPts val="0"/>
              </a:spcBef>
            </a:pPr>
            <a:r>
              <a:rPr lang="en" sz="2400">
                <a:solidFill>
                  <a:srgbClr val="0000FF"/>
                </a:solidFill>
              </a:rPr>
              <a:t>mischievous </a:t>
            </a:r>
          </a:p>
          <a:p>
            <a:pPr>
              <a:spcBef>
                <a:spcPts val="0"/>
              </a:spcBef>
            </a:pPr>
            <a:r>
              <a:rPr lang="en" sz="2400">
                <a:solidFill>
                  <a:srgbClr val="0000FF"/>
                </a:solidFill>
              </a:rPr>
              <a:t>look</a:t>
            </a:r>
          </a:p>
        </p:txBody>
      </p:sp>
      <p:cxnSp>
        <p:nvCxnSpPr>
          <p:cNvPr id="628" name="Shape 628"/>
          <p:cNvCxnSpPr/>
          <p:nvPr/>
        </p:nvCxnSpPr>
        <p:spPr>
          <a:xfrm>
            <a:off x="9772400" y="3100867"/>
            <a:ext cx="1266000" cy="798799"/>
          </a:xfrm>
          <a:prstGeom prst="straightConnector1">
            <a:avLst/>
          </a:prstGeom>
          <a:noFill/>
          <a:ln w="9525" cap="flat" cmpd="sng">
            <a:solidFill>
              <a:schemeClr val="dk2"/>
            </a:solidFill>
            <a:prstDash val="solid"/>
            <a:round/>
            <a:headEnd type="none" w="lg" len="lg"/>
            <a:tailEnd type="triangle" w="lg" len="lg"/>
          </a:ln>
        </p:spPr>
      </p:cxnSp>
      <p:cxnSp>
        <p:nvCxnSpPr>
          <p:cNvPr id="629" name="Shape 629"/>
          <p:cNvCxnSpPr/>
          <p:nvPr/>
        </p:nvCxnSpPr>
        <p:spPr>
          <a:xfrm>
            <a:off x="9807633" y="3676387"/>
            <a:ext cx="1136800" cy="423200"/>
          </a:xfrm>
          <a:prstGeom prst="straightConnector1">
            <a:avLst/>
          </a:prstGeom>
          <a:noFill/>
          <a:ln w="9525" cap="flat" cmpd="sng">
            <a:solidFill>
              <a:schemeClr val="dk2"/>
            </a:solidFill>
            <a:prstDash val="solid"/>
            <a:round/>
            <a:headEnd type="none" w="lg" len="lg"/>
            <a:tailEnd type="triangle" w="lg" len="lg"/>
          </a:ln>
        </p:spPr>
      </p:cxnSp>
      <p:cxnSp>
        <p:nvCxnSpPr>
          <p:cNvPr id="630" name="Shape 630"/>
          <p:cNvCxnSpPr/>
          <p:nvPr/>
        </p:nvCxnSpPr>
        <p:spPr>
          <a:xfrm>
            <a:off x="9748901" y="4251942"/>
            <a:ext cx="1101999" cy="105999"/>
          </a:xfrm>
          <a:prstGeom prst="straightConnector1">
            <a:avLst/>
          </a:prstGeom>
          <a:noFill/>
          <a:ln w="9525" cap="flat" cmpd="sng">
            <a:solidFill>
              <a:schemeClr val="dk2"/>
            </a:solidFill>
            <a:prstDash val="solid"/>
            <a:round/>
            <a:headEnd type="none" w="lg" len="lg"/>
            <a:tailEnd type="triangle" w="lg" len="lg"/>
          </a:ln>
        </p:spPr>
      </p:cxnSp>
      <p:cxnSp>
        <p:nvCxnSpPr>
          <p:cNvPr id="631" name="Shape 631"/>
          <p:cNvCxnSpPr/>
          <p:nvPr/>
        </p:nvCxnSpPr>
        <p:spPr>
          <a:xfrm rot="10800000" flipH="1">
            <a:off x="9760633" y="4604554"/>
            <a:ext cx="1125200" cy="246399"/>
          </a:xfrm>
          <a:prstGeom prst="straightConnector1">
            <a:avLst/>
          </a:prstGeom>
          <a:noFill/>
          <a:ln w="9525" cap="flat" cmpd="sng">
            <a:solidFill>
              <a:schemeClr val="dk2"/>
            </a:solidFill>
            <a:prstDash val="solid"/>
            <a:round/>
            <a:headEnd type="none" w="lg" len="lg"/>
            <a:tailEnd type="triangle" w="lg" len="lg"/>
          </a:ln>
        </p:spPr>
      </p:cxnSp>
      <p:cxnSp>
        <p:nvCxnSpPr>
          <p:cNvPr id="632" name="Shape 632"/>
          <p:cNvCxnSpPr/>
          <p:nvPr/>
        </p:nvCxnSpPr>
        <p:spPr>
          <a:xfrm rot="10800000" flipH="1">
            <a:off x="9760633" y="4897687"/>
            <a:ext cx="1148800" cy="528800"/>
          </a:xfrm>
          <a:prstGeom prst="straightConnector1">
            <a:avLst/>
          </a:prstGeom>
          <a:noFill/>
          <a:ln w="9525" cap="flat" cmpd="sng">
            <a:solidFill>
              <a:schemeClr val="dk2"/>
            </a:solidFill>
            <a:prstDash val="solid"/>
            <a:round/>
            <a:headEnd type="none" w="lg" len="lg"/>
            <a:tailEnd type="triangle" w="lg" len="lg"/>
          </a:ln>
        </p:spPr>
      </p:cxnSp>
      <p:sp>
        <p:nvSpPr>
          <p:cNvPr id="633" name="Shape 633"/>
          <p:cNvSpPr txBox="1"/>
          <p:nvPr/>
        </p:nvSpPr>
        <p:spPr>
          <a:xfrm>
            <a:off x="10988434" y="3974867"/>
            <a:ext cx="1761999" cy="375999"/>
          </a:xfrm>
          <a:prstGeom prst="rect">
            <a:avLst/>
          </a:prstGeom>
          <a:noFill/>
          <a:ln>
            <a:noFill/>
          </a:ln>
        </p:spPr>
        <p:txBody>
          <a:bodyPr lIns="121900" tIns="121900" rIns="121900" bIns="121900" anchor="t" anchorCtr="0">
            <a:noAutofit/>
          </a:bodyPr>
          <a:lstStyle/>
          <a:p>
            <a:pPr>
              <a:spcBef>
                <a:spcPts val="0"/>
              </a:spcBef>
            </a:pPr>
            <a:r>
              <a:rPr lang="en" sz="2400">
                <a:solidFill>
                  <a:srgbClr val="0000FF"/>
                </a:solidFill>
              </a:rPr>
              <a:t>cat </a:t>
            </a:r>
          </a:p>
          <a:p>
            <a:pPr>
              <a:spcBef>
                <a:spcPts val="0"/>
              </a:spcBef>
            </a:pPr>
            <a:r>
              <a:rPr lang="en" sz="2400">
                <a:solidFill>
                  <a:srgbClr val="0000FF"/>
                </a:solidFill>
              </a:rPr>
              <a:t>score</a:t>
            </a:r>
          </a:p>
        </p:txBody>
      </p:sp>
      <p:cxnSp>
        <p:nvCxnSpPr>
          <p:cNvPr id="634" name="Shape 634"/>
          <p:cNvCxnSpPr/>
          <p:nvPr/>
        </p:nvCxnSpPr>
        <p:spPr>
          <a:xfrm>
            <a:off x="8826634" y="3104867"/>
            <a:ext cx="943599" cy="0"/>
          </a:xfrm>
          <a:prstGeom prst="straightConnector1">
            <a:avLst/>
          </a:prstGeom>
          <a:noFill/>
          <a:ln w="9525" cap="flat" cmpd="sng">
            <a:solidFill>
              <a:schemeClr val="dk2"/>
            </a:solidFill>
            <a:prstDash val="solid"/>
            <a:round/>
            <a:headEnd type="none" w="lg" len="lg"/>
            <a:tailEnd type="none" w="lg" len="lg"/>
          </a:ln>
        </p:spPr>
      </p:cxnSp>
      <p:cxnSp>
        <p:nvCxnSpPr>
          <p:cNvPr id="635" name="Shape 635"/>
          <p:cNvCxnSpPr/>
          <p:nvPr/>
        </p:nvCxnSpPr>
        <p:spPr>
          <a:xfrm>
            <a:off x="8875401" y="3680333"/>
            <a:ext cx="943599" cy="0"/>
          </a:xfrm>
          <a:prstGeom prst="straightConnector1">
            <a:avLst/>
          </a:prstGeom>
          <a:noFill/>
          <a:ln w="9525" cap="flat" cmpd="sng">
            <a:solidFill>
              <a:schemeClr val="dk2"/>
            </a:solidFill>
            <a:prstDash val="solid"/>
            <a:round/>
            <a:headEnd type="none" w="lg" len="lg"/>
            <a:tailEnd type="none" w="lg" len="lg"/>
          </a:ln>
        </p:spPr>
      </p:cxnSp>
      <p:cxnSp>
        <p:nvCxnSpPr>
          <p:cNvPr id="636" name="Shape 636"/>
          <p:cNvCxnSpPr/>
          <p:nvPr/>
        </p:nvCxnSpPr>
        <p:spPr>
          <a:xfrm>
            <a:off x="8826634" y="4255800"/>
            <a:ext cx="943599" cy="0"/>
          </a:xfrm>
          <a:prstGeom prst="straightConnector1">
            <a:avLst/>
          </a:prstGeom>
          <a:noFill/>
          <a:ln w="9525" cap="flat" cmpd="sng">
            <a:solidFill>
              <a:schemeClr val="dk2"/>
            </a:solidFill>
            <a:prstDash val="solid"/>
            <a:round/>
            <a:headEnd type="none" w="lg" len="lg"/>
            <a:tailEnd type="none" w="lg" len="lg"/>
          </a:ln>
        </p:spPr>
      </p:cxnSp>
      <p:cxnSp>
        <p:nvCxnSpPr>
          <p:cNvPr id="637" name="Shape 637"/>
          <p:cNvCxnSpPr/>
          <p:nvPr/>
        </p:nvCxnSpPr>
        <p:spPr>
          <a:xfrm>
            <a:off x="8826634" y="4851300"/>
            <a:ext cx="943599" cy="0"/>
          </a:xfrm>
          <a:prstGeom prst="straightConnector1">
            <a:avLst/>
          </a:prstGeom>
          <a:noFill/>
          <a:ln w="9525" cap="flat" cmpd="sng">
            <a:solidFill>
              <a:schemeClr val="dk2"/>
            </a:solidFill>
            <a:prstDash val="solid"/>
            <a:round/>
            <a:headEnd type="none" w="lg" len="lg"/>
            <a:tailEnd type="none" w="lg" len="lg"/>
          </a:ln>
        </p:spPr>
      </p:cxnSp>
      <p:cxnSp>
        <p:nvCxnSpPr>
          <p:cNvPr id="638" name="Shape 638"/>
          <p:cNvCxnSpPr/>
          <p:nvPr/>
        </p:nvCxnSpPr>
        <p:spPr>
          <a:xfrm>
            <a:off x="8826634" y="5422533"/>
            <a:ext cx="943599" cy="0"/>
          </a:xfrm>
          <a:prstGeom prst="straightConnector1">
            <a:avLst/>
          </a:prstGeom>
          <a:noFill/>
          <a:ln w="9525" cap="flat" cmpd="sng">
            <a:solidFill>
              <a:schemeClr val="dk2"/>
            </a:solidFill>
            <a:prstDash val="solid"/>
            <a:round/>
            <a:headEnd type="none" w="lg" len="lg"/>
            <a:tailEnd type="none" w="lg" len="lg"/>
          </a:ln>
        </p:spPr>
      </p:cxnSp>
      <p:sp>
        <p:nvSpPr>
          <p:cNvPr id="639" name="Shape 639"/>
          <p:cNvSpPr txBox="1"/>
          <p:nvPr/>
        </p:nvSpPr>
        <p:spPr>
          <a:xfrm>
            <a:off x="9003767" y="2832683"/>
            <a:ext cx="587199" cy="524800"/>
          </a:xfrm>
          <a:prstGeom prst="rect">
            <a:avLst/>
          </a:prstGeom>
          <a:noFill/>
          <a:ln>
            <a:noFill/>
          </a:ln>
        </p:spPr>
        <p:txBody>
          <a:bodyPr lIns="121900" tIns="121900" rIns="121900" bIns="121900" anchor="t" anchorCtr="0">
            <a:noAutofit/>
          </a:bodyPr>
          <a:lstStyle/>
          <a:p>
            <a:pPr>
              <a:spcBef>
                <a:spcPts val="0"/>
              </a:spcBef>
            </a:pPr>
            <a:r>
              <a:rPr lang="en" sz="2400" b="1">
                <a:solidFill>
                  <a:srgbClr val="FF0000"/>
                </a:solidFill>
              </a:rPr>
              <a:t>X</a:t>
            </a:r>
          </a:p>
        </p:txBody>
      </p:sp>
      <p:sp>
        <p:nvSpPr>
          <p:cNvPr id="640" name="Shape 640"/>
          <p:cNvSpPr txBox="1"/>
          <p:nvPr/>
        </p:nvSpPr>
        <p:spPr>
          <a:xfrm>
            <a:off x="9041854" y="3936341"/>
            <a:ext cx="587199" cy="524800"/>
          </a:xfrm>
          <a:prstGeom prst="rect">
            <a:avLst/>
          </a:prstGeom>
          <a:noFill/>
          <a:ln>
            <a:noFill/>
          </a:ln>
        </p:spPr>
        <p:txBody>
          <a:bodyPr lIns="121900" tIns="121900" rIns="121900" bIns="121900" anchor="t" anchorCtr="0">
            <a:noAutofit/>
          </a:bodyPr>
          <a:lstStyle/>
          <a:p>
            <a:pPr>
              <a:spcBef>
                <a:spcPts val="0"/>
              </a:spcBef>
            </a:pPr>
            <a:r>
              <a:rPr lang="en" sz="2400" b="1">
                <a:solidFill>
                  <a:srgbClr val="FF0000"/>
                </a:solidFill>
              </a:rPr>
              <a:t>X</a:t>
            </a:r>
          </a:p>
        </p:txBody>
      </p:sp>
      <p:sp>
        <p:nvSpPr>
          <p:cNvPr id="641" name="Shape 641"/>
          <p:cNvSpPr txBox="1"/>
          <p:nvPr/>
        </p:nvSpPr>
        <p:spPr>
          <a:xfrm>
            <a:off x="9053601" y="5115299"/>
            <a:ext cx="587199" cy="524800"/>
          </a:xfrm>
          <a:prstGeom prst="rect">
            <a:avLst/>
          </a:prstGeom>
          <a:noFill/>
          <a:ln>
            <a:noFill/>
          </a:ln>
        </p:spPr>
        <p:txBody>
          <a:bodyPr lIns="121900" tIns="121900" rIns="121900" bIns="121900" anchor="t" anchorCtr="0">
            <a:noAutofit/>
          </a:bodyPr>
          <a:lstStyle/>
          <a:p>
            <a:pPr>
              <a:spcBef>
                <a:spcPts val="0"/>
              </a:spcBef>
            </a:pPr>
            <a:r>
              <a:rPr lang="en" sz="2400" b="1">
                <a:solidFill>
                  <a:srgbClr val="FF0000"/>
                </a:solidFill>
              </a:rPr>
              <a:t>X</a:t>
            </a:r>
          </a:p>
        </p:txBody>
      </p:sp>
      <p:sp>
        <p:nvSpPr>
          <p:cNvPr id="642" name="Shape 642"/>
          <p:cNvSpPr txBox="1"/>
          <p:nvPr/>
        </p:nvSpPr>
        <p:spPr>
          <a:xfrm>
            <a:off x="493334" y="328867"/>
            <a:ext cx="11545999" cy="1009999"/>
          </a:xfrm>
          <a:prstGeom prst="rect">
            <a:avLst/>
          </a:prstGeom>
          <a:noFill/>
          <a:ln>
            <a:noFill/>
          </a:ln>
        </p:spPr>
        <p:txBody>
          <a:bodyPr lIns="121900" tIns="121900" rIns="121900" bIns="121900" anchor="t" anchorCtr="0">
            <a:noAutofit/>
          </a:bodyPr>
          <a:lstStyle/>
          <a:p>
            <a:pPr>
              <a:spcBef>
                <a:spcPts val="0"/>
              </a:spcBef>
            </a:pPr>
            <a:r>
              <a:rPr lang="en" sz="4000"/>
              <a:t>Waaaait a second… </a:t>
            </a:r>
          </a:p>
          <a:p>
            <a:pPr>
              <a:spcBef>
                <a:spcPts val="0"/>
              </a:spcBef>
            </a:pPr>
            <a:r>
              <a:rPr lang="en" sz="4000"/>
              <a:t>How could this possibly be a good idea?</a:t>
            </a:r>
          </a:p>
        </p:txBody>
      </p:sp>
    </p:spTree>
    <p:extLst>
      <p:ext uri="{BB962C8B-B14F-4D97-AF65-F5344CB8AC3E}">
        <p14:creationId xmlns:p14="http://schemas.microsoft.com/office/powerpoint/2010/main" val="10911559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Shape 647"/>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35</a:t>
            </a:fld>
            <a:endParaRPr lang="en"/>
          </a:p>
        </p:txBody>
      </p:sp>
      <p:pic>
        <p:nvPicPr>
          <p:cNvPr id="648" name="Shape 648"/>
          <p:cNvPicPr preferRelativeResize="0"/>
          <p:nvPr/>
        </p:nvPicPr>
        <p:blipFill>
          <a:blip r:embed="rId3">
            <a:alphaModFix/>
          </a:blip>
          <a:stretch>
            <a:fillRect/>
          </a:stretch>
        </p:blipFill>
        <p:spPr>
          <a:xfrm>
            <a:off x="597100" y="2039232"/>
            <a:ext cx="3228067" cy="3692667"/>
          </a:xfrm>
          <a:prstGeom prst="rect">
            <a:avLst/>
          </a:prstGeom>
          <a:noFill/>
          <a:ln>
            <a:noFill/>
          </a:ln>
        </p:spPr>
      </p:pic>
      <p:sp>
        <p:nvSpPr>
          <p:cNvPr id="649" name="Shape 649"/>
          <p:cNvSpPr txBox="1"/>
          <p:nvPr/>
        </p:nvSpPr>
        <p:spPr>
          <a:xfrm>
            <a:off x="4909701" y="2216401"/>
            <a:ext cx="6976799" cy="3194799"/>
          </a:xfrm>
          <a:prstGeom prst="rect">
            <a:avLst/>
          </a:prstGeom>
          <a:noFill/>
          <a:ln>
            <a:noFill/>
          </a:ln>
        </p:spPr>
        <p:txBody>
          <a:bodyPr lIns="121900" tIns="121900" rIns="121900" bIns="121900" anchor="t" anchorCtr="0">
            <a:noAutofit/>
          </a:bodyPr>
          <a:lstStyle/>
          <a:p>
            <a:pPr>
              <a:spcBef>
                <a:spcPts val="0"/>
              </a:spcBef>
            </a:pPr>
            <a:r>
              <a:rPr lang="en" sz="3200">
                <a:solidFill>
                  <a:srgbClr val="0000FF"/>
                </a:solidFill>
              </a:rPr>
              <a:t>Another interpretation:</a:t>
            </a:r>
          </a:p>
          <a:p>
            <a:pPr>
              <a:spcBef>
                <a:spcPts val="0"/>
              </a:spcBef>
            </a:pPr>
            <a:endParaRPr sz="3200">
              <a:solidFill>
                <a:srgbClr val="0000FF"/>
              </a:solidFill>
            </a:endParaRPr>
          </a:p>
          <a:p>
            <a:pPr>
              <a:spcBef>
                <a:spcPts val="0"/>
              </a:spcBef>
            </a:pPr>
            <a:r>
              <a:rPr lang="en" sz="3200">
                <a:solidFill>
                  <a:srgbClr val="0000FF"/>
                </a:solidFill>
              </a:rPr>
              <a:t>Dropout is training a large ensemble of models (that share parameters).</a:t>
            </a:r>
          </a:p>
          <a:p>
            <a:pPr>
              <a:spcBef>
                <a:spcPts val="0"/>
              </a:spcBef>
            </a:pPr>
            <a:endParaRPr sz="3200">
              <a:solidFill>
                <a:srgbClr val="0000FF"/>
              </a:solidFill>
            </a:endParaRPr>
          </a:p>
          <a:p>
            <a:pPr>
              <a:spcBef>
                <a:spcPts val="0"/>
              </a:spcBef>
            </a:pPr>
            <a:r>
              <a:rPr lang="en" sz="3200">
                <a:solidFill>
                  <a:srgbClr val="0000FF"/>
                </a:solidFill>
              </a:rPr>
              <a:t>Each binary mask is one model, gets trained on only ~one datapoint.</a:t>
            </a:r>
          </a:p>
          <a:p>
            <a:pPr>
              <a:spcBef>
                <a:spcPts val="0"/>
              </a:spcBef>
            </a:pPr>
            <a:endParaRPr sz="3200">
              <a:solidFill>
                <a:srgbClr val="0000FF"/>
              </a:solidFill>
            </a:endParaRPr>
          </a:p>
          <a:p>
            <a:pPr>
              <a:spcBef>
                <a:spcPts val="0"/>
              </a:spcBef>
            </a:pPr>
            <a:endParaRPr sz="3200">
              <a:solidFill>
                <a:srgbClr val="0000FF"/>
              </a:solidFill>
            </a:endParaRPr>
          </a:p>
        </p:txBody>
      </p:sp>
      <p:sp>
        <p:nvSpPr>
          <p:cNvPr id="650" name="Shape 650"/>
          <p:cNvSpPr txBox="1"/>
          <p:nvPr/>
        </p:nvSpPr>
        <p:spPr>
          <a:xfrm>
            <a:off x="493334" y="328867"/>
            <a:ext cx="11545999" cy="1009999"/>
          </a:xfrm>
          <a:prstGeom prst="rect">
            <a:avLst/>
          </a:prstGeom>
          <a:noFill/>
          <a:ln>
            <a:noFill/>
          </a:ln>
        </p:spPr>
        <p:txBody>
          <a:bodyPr lIns="121900" tIns="121900" rIns="121900" bIns="121900" anchor="t" anchorCtr="0">
            <a:noAutofit/>
          </a:bodyPr>
          <a:lstStyle/>
          <a:p>
            <a:pPr>
              <a:spcBef>
                <a:spcPts val="0"/>
              </a:spcBef>
            </a:pPr>
            <a:r>
              <a:rPr lang="en" sz="4000"/>
              <a:t>Waaaait a second… </a:t>
            </a:r>
          </a:p>
          <a:p>
            <a:pPr>
              <a:spcBef>
                <a:spcPts val="0"/>
              </a:spcBef>
            </a:pPr>
            <a:r>
              <a:rPr lang="en" sz="4000"/>
              <a:t>How could this possibly be a good idea?</a:t>
            </a:r>
          </a:p>
        </p:txBody>
      </p:sp>
    </p:spTree>
    <p:extLst>
      <p:ext uri="{BB962C8B-B14F-4D97-AF65-F5344CB8AC3E}">
        <p14:creationId xmlns:p14="http://schemas.microsoft.com/office/powerpoint/2010/main" val="9563407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Another interpretation: adaptive regularization</a:t>
            </a:r>
            <a:endParaRPr lang="en-US" dirty="0"/>
          </a:p>
        </p:txBody>
      </p:sp>
      <p:sp>
        <p:nvSpPr>
          <p:cNvPr id="3" name="TextBox 2"/>
          <p:cNvSpPr txBox="1"/>
          <p:nvPr/>
        </p:nvSpPr>
        <p:spPr>
          <a:xfrm>
            <a:off x="1676400" y="3429000"/>
            <a:ext cx="7539037" cy="2862322"/>
          </a:xfrm>
          <a:prstGeom prst="rect">
            <a:avLst/>
          </a:prstGeom>
          <a:noFill/>
        </p:spPr>
        <p:txBody>
          <a:bodyPr wrap="square" rtlCol="0">
            <a:spAutoFit/>
          </a:bodyPr>
          <a:lstStyle/>
          <a:p>
            <a:r>
              <a:rPr lang="en-US" dirty="0" smtClean="0"/>
              <a:t>We show that dropout </a:t>
            </a:r>
            <a:r>
              <a:rPr lang="en-US" dirty="0"/>
              <a:t>training is first-order equivalent to L2-regularization after transforming the input by </a:t>
            </a:r>
            <a:r>
              <a:rPr lang="en-US" dirty="0" err="1"/>
              <a:t>diag</a:t>
            </a:r>
            <a:r>
              <a:rPr lang="en-US" dirty="0"/>
              <a:t>(Iˆ)"1/2, where Iˆ is an estimate of the Fisher information matrix</a:t>
            </a:r>
            <a:r>
              <a:rPr lang="en-US" dirty="0" smtClean="0"/>
              <a:t>.</a:t>
            </a:r>
          </a:p>
          <a:p>
            <a:endParaRPr lang="en-US" dirty="0"/>
          </a:p>
          <a:p>
            <a:r>
              <a:rPr lang="en-US" dirty="0"/>
              <a:t>This transformation effectively makes the level curves of the objective more spherical, and so balances out the regularization applied to different features. In the case of logistic regression, dropout can be interpreted as a form of adaptive L2-regularization that favors rare but useful features</a:t>
            </a:r>
            <a:r>
              <a:rPr lang="en-US" dirty="0" smtClean="0"/>
              <a:t>.”</a:t>
            </a:r>
            <a:endParaRPr lang="en-US" dirty="0"/>
          </a:p>
          <a:p>
            <a:endParaRPr lang="en-US" dirty="0"/>
          </a:p>
        </p:txBody>
      </p:sp>
      <p:sp>
        <p:nvSpPr>
          <p:cNvPr id="5" name="TextBox 4"/>
          <p:cNvSpPr txBox="1"/>
          <p:nvPr/>
        </p:nvSpPr>
        <p:spPr>
          <a:xfrm>
            <a:off x="1643063" y="1914524"/>
            <a:ext cx="8567737" cy="1200329"/>
          </a:xfrm>
          <a:prstGeom prst="rect">
            <a:avLst/>
          </a:prstGeom>
          <a:noFill/>
        </p:spPr>
        <p:txBody>
          <a:bodyPr wrap="square" rtlCol="0">
            <a:spAutoFit/>
          </a:bodyPr>
          <a:lstStyle/>
          <a:p>
            <a:r>
              <a:rPr lang="en-US" dirty="0" smtClean="0"/>
              <a:t>“Dropout </a:t>
            </a:r>
            <a:r>
              <a:rPr lang="en-US" dirty="0"/>
              <a:t>training falls into the broader category of learning methods that artificially corrupt training data to stabilize predictions… the effect of training with features that have been corrupted with additive Gaussian noise is equivalent to a form of L2-type regularization in the low noise </a:t>
            </a:r>
            <a:r>
              <a:rPr lang="en-US" dirty="0" smtClean="0"/>
              <a:t>limit…</a:t>
            </a:r>
            <a:endParaRPr lang="en-US" dirty="0"/>
          </a:p>
        </p:txBody>
      </p:sp>
      <p:sp>
        <p:nvSpPr>
          <p:cNvPr id="6" name="TextBox 5"/>
          <p:cNvSpPr txBox="1"/>
          <p:nvPr/>
        </p:nvSpPr>
        <p:spPr>
          <a:xfrm>
            <a:off x="8001000" y="6291322"/>
            <a:ext cx="3420745" cy="369332"/>
          </a:xfrm>
          <a:prstGeom prst="rect">
            <a:avLst/>
          </a:prstGeom>
          <a:noFill/>
        </p:spPr>
        <p:txBody>
          <a:bodyPr wrap="none" rtlCol="0">
            <a:spAutoFit/>
          </a:bodyPr>
          <a:lstStyle/>
          <a:p>
            <a:r>
              <a:rPr lang="en-US" smtClean="0"/>
              <a:t>Wager, Lang, Liang, NIPS 2013</a:t>
            </a:r>
            <a:endParaRPr lang="en-US"/>
          </a:p>
        </p:txBody>
      </p:sp>
    </p:spTree>
    <p:extLst>
      <p:ext uri="{BB962C8B-B14F-4D97-AF65-F5344CB8AC3E}">
        <p14:creationId xmlns:p14="http://schemas.microsoft.com/office/powerpoint/2010/main" val="1175618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37</a:t>
            </a:fld>
            <a:endParaRPr lang="en"/>
          </a:p>
        </p:txBody>
      </p:sp>
      <p:sp>
        <p:nvSpPr>
          <p:cNvPr id="656" name="Shape 656"/>
          <p:cNvSpPr txBox="1"/>
          <p:nvPr/>
        </p:nvSpPr>
        <p:spPr>
          <a:xfrm>
            <a:off x="540301" y="152701"/>
            <a:ext cx="9666799" cy="822399"/>
          </a:xfrm>
          <a:prstGeom prst="rect">
            <a:avLst/>
          </a:prstGeom>
          <a:noFill/>
          <a:ln>
            <a:noFill/>
          </a:ln>
        </p:spPr>
        <p:txBody>
          <a:bodyPr lIns="121900" tIns="121900" rIns="121900" bIns="121900" anchor="t" anchorCtr="0">
            <a:noAutofit/>
          </a:bodyPr>
          <a:lstStyle/>
          <a:p>
            <a:pPr>
              <a:spcBef>
                <a:spcPts val="0"/>
              </a:spcBef>
            </a:pPr>
            <a:r>
              <a:rPr lang="en" sz="4000"/>
              <a:t>At test time….</a:t>
            </a:r>
          </a:p>
        </p:txBody>
      </p:sp>
      <p:pic>
        <p:nvPicPr>
          <p:cNvPr id="657" name="Shape 657"/>
          <p:cNvPicPr preferRelativeResize="0"/>
          <p:nvPr/>
        </p:nvPicPr>
        <p:blipFill>
          <a:blip r:embed="rId3">
            <a:alphaModFix/>
          </a:blip>
          <a:stretch>
            <a:fillRect/>
          </a:stretch>
        </p:blipFill>
        <p:spPr>
          <a:xfrm>
            <a:off x="540300" y="1676632"/>
            <a:ext cx="3228067" cy="3692667"/>
          </a:xfrm>
          <a:prstGeom prst="rect">
            <a:avLst/>
          </a:prstGeom>
          <a:noFill/>
          <a:ln>
            <a:noFill/>
          </a:ln>
        </p:spPr>
      </p:pic>
      <p:sp>
        <p:nvSpPr>
          <p:cNvPr id="658" name="Shape 658"/>
          <p:cNvSpPr txBox="1"/>
          <p:nvPr/>
        </p:nvSpPr>
        <p:spPr>
          <a:xfrm>
            <a:off x="4780501" y="1550433"/>
            <a:ext cx="6918399" cy="4092800"/>
          </a:xfrm>
          <a:prstGeom prst="rect">
            <a:avLst/>
          </a:prstGeom>
          <a:noFill/>
          <a:ln>
            <a:noFill/>
          </a:ln>
        </p:spPr>
        <p:txBody>
          <a:bodyPr lIns="121900" tIns="121900" rIns="121900" bIns="121900" anchor="t" anchorCtr="0">
            <a:noAutofit/>
          </a:bodyPr>
          <a:lstStyle/>
          <a:p>
            <a:pPr>
              <a:spcBef>
                <a:spcPts val="0"/>
              </a:spcBef>
            </a:pPr>
            <a:r>
              <a:rPr lang="en" sz="3200" b="1"/>
              <a:t>Ideally</a:t>
            </a:r>
            <a:r>
              <a:rPr lang="en" sz="3200"/>
              <a:t>: </a:t>
            </a:r>
          </a:p>
          <a:p>
            <a:pPr>
              <a:spcBef>
                <a:spcPts val="0"/>
              </a:spcBef>
            </a:pPr>
            <a:r>
              <a:rPr lang="en" sz="3200"/>
              <a:t>want to integrate out all the noise</a:t>
            </a:r>
          </a:p>
          <a:p>
            <a:pPr>
              <a:spcBef>
                <a:spcPts val="0"/>
              </a:spcBef>
            </a:pPr>
            <a:endParaRPr sz="3200"/>
          </a:p>
          <a:p>
            <a:pPr>
              <a:spcBef>
                <a:spcPts val="0"/>
              </a:spcBef>
            </a:pPr>
            <a:r>
              <a:rPr lang="en" sz="3200" b="1"/>
              <a:t>Monte Carlo approximation:</a:t>
            </a:r>
          </a:p>
          <a:p>
            <a:pPr>
              <a:spcBef>
                <a:spcPts val="0"/>
              </a:spcBef>
            </a:pPr>
            <a:r>
              <a:rPr lang="en" sz="3200"/>
              <a:t>do many forward passes with different dropout masks, average all predictions</a:t>
            </a:r>
          </a:p>
        </p:txBody>
      </p:sp>
    </p:spTree>
    <p:extLst>
      <p:ext uri="{BB962C8B-B14F-4D97-AF65-F5344CB8AC3E}">
        <p14:creationId xmlns:p14="http://schemas.microsoft.com/office/powerpoint/2010/main" val="7169522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Shape 663"/>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38</a:t>
            </a:fld>
            <a:endParaRPr lang="en"/>
          </a:p>
        </p:txBody>
      </p:sp>
      <p:sp>
        <p:nvSpPr>
          <p:cNvPr id="664" name="Shape 664"/>
          <p:cNvSpPr txBox="1"/>
          <p:nvPr/>
        </p:nvSpPr>
        <p:spPr>
          <a:xfrm>
            <a:off x="540301" y="152701"/>
            <a:ext cx="9666799" cy="822399"/>
          </a:xfrm>
          <a:prstGeom prst="rect">
            <a:avLst/>
          </a:prstGeom>
          <a:noFill/>
          <a:ln>
            <a:noFill/>
          </a:ln>
        </p:spPr>
        <p:txBody>
          <a:bodyPr lIns="121900" tIns="121900" rIns="121900" bIns="121900" anchor="t" anchorCtr="0">
            <a:noAutofit/>
          </a:bodyPr>
          <a:lstStyle/>
          <a:p>
            <a:pPr>
              <a:spcBef>
                <a:spcPts val="0"/>
              </a:spcBef>
            </a:pPr>
            <a:r>
              <a:rPr lang="en" sz="4000"/>
              <a:t>At test time….</a:t>
            </a:r>
          </a:p>
        </p:txBody>
      </p:sp>
      <p:sp>
        <p:nvSpPr>
          <p:cNvPr id="665" name="Shape 665"/>
          <p:cNvSpPr txBox="1"/>
          <p:nvPr/>
        </p:nvSpPr>
        <p:spPr>
          <a:xfrm>
            <a:off x="540301" y="771900"/>
            <a:ext cx="11581199" cy="986800"/>
          </a:xfrm>
          <a:prstGeom prst="rect">
            <a:avLst/>
          </a:prstGeom>
          <a:noFill/>
          <a:ln>
            <a:noFill/>
          </a:ln>
        </p:spPr>
        <p:txBody>
          <a:bodyPr lIns="121900" tIns="121900" rIns="121900" bIns="121900" anchor="t" anchorCtr="0">
            <a:noAutofit/>
          </a:bodyPr>
          <a:lstStyle/>
          <a:p>
            <a:pPr>
              <a:spcBef>
                <a:spcPts val="0"/>
              </a:spcBef>
            </a:pPr>
            <a:r>
              <a:rPr lang="en" sz="3200"/>
              <a:t>Can in fact do this with a single forward pass! (approximately)</a:t>
            </a:r>
          </a:p>
        </p:txBody>
      </p:sp>
      <p:sp>
        <p:nvSpPr>
          <p:cNvPr id="666" name="Shape 666"/>
          <p:cNvSpPr/>
          <p:nvPr/>
        </p:nvSpPr>
        <p:spPr>
          <a:xfrm>
            <a:off x="1331933" y="3065600"/>
            <a:ext cx="810400" cy="810400"/>
          </a:xfrm>
          <a:prstGeom prst="ellipse">
            <a:avLst/>
          </a:prstGeom>
          <a:solidFill>
            <a:srgbClr val="F3F3F3"/>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spcBef>
                <a:spcPts val="0"/>
              </a:spcBef>
            </a:pPr>
            <a:endParaRPr/>
          </a:p>
        </p:txBody>
      </p:sp>
      <p:cxnSp>
        <p:nvCxnSpPr>
          <p:cNvPr id="667" name="Shape 667"/>
          <p:cNvCxnSpPr>
            <a:stCxn id="666" idx="0"/>
          </p:cNvCxnSpPr>
          <p:nvPr/>
        </p:nvCxnSpPr>
        <p:spPr>
          <a:xfrm rot="10800000">
            <a:off x="1737133" y="2161200"/>
            <a:ext cx="0" cy="904400"/>
          </a:xfrm>
          <a:prstGeom prst="straightConnector1">
            <a:avLst/>
          </a:prstGeom>
          <a:noFill/>
          <a:ln w="9525" cap="flat" cmpd="sng">
            <a:solidFill>
              <a:schemeClr val="dk2"/>
            </a:solidFill>
            <a:prstDash val="solid"/>
            <a:round/>
            <a:headEnd type="none" w="lg" len="lg"/>
            <a:tailEnd type="triangle" w="lg" len="lg"/>
          </a:ln>
        </p:spPr>
      </p:cxnSp>
      <p:sp>
        <p:nvSpPr>
          <p:cNvPr id="668" name="Shape 668"/>
          <p:cNvSpPr/>
          <p:nvPr/>
        </p:nvSpPr>
        <p:spPr>
          <a:xfrm>
            <a:off x="684733" y="4643033"/>
            <a:ext cx="810400" cy="810400"/>
          </a:xfrm>
          <a:prstGeom prst="ellipse">
            <a:avLst/>
          </a:prstGeom>
          <a:solidFill>
            <a:srgbClr val="F3F3F3"/>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spcBef>
                <a:spcPts val="0"/>
              </a:spcBef>
            </a:pPr>
            <a:endParaRPr/>
          </a:p>
        </p:txBody>
      </p:sp>
      <p:sp>
        <p:nvSpPr>
          <p:cNvPr id="669" name="Shape 669"/>
          <p:cNvSpPr/>
          <p:nvPr/>
        </p:nvSpPr>
        <p:spPr>
          <a:xfrm>
            <a:off x="1996733" y="4643033"/>
            <a:ext cx="810400" cy="810400"/>
          </a:xfrm>
          <a:prstGeom prst="ellipse">
            <a:avLst/>
          </a:prstGeom>
          <a:solidFill>
            <a:srgbClr val="F3F3F3"/>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spcBef>
                <a:spcPts val="0"/>
              </a:spcBef>
            </a:pPr>
            <a:endParaRPr/>
          </a:p>
        </p:txBody>
      </p:sp>
      <p:cxnSp>
        <p:nvCxnSpPr>
          <p:cNvPr id="670" name="Shape 670"/>
          <p:cNvCxnSpPr>
            <a:stCxn id="668" idx="7"/>
            <a:endCxn id="666" idx="4"/>
          </p:cNvCxnSpPr>
          <p:nvPr/>
        </p:nvCxnSpPr>
        <p:spPr>
          <a:xfrm rot="10800000" flipH="1">
            <a:off x="1376452" y="3876113"/>
            <a:ext cx="360800" cy="885600"/>
          </a:xfrm>
          <a:prstGeom prst="straightConnector1">
            <a:avLst/>
          </a:prstGeom>
          <a:noFill/>
          <a:ln w="9525" cap="flat" cmpd="sng">
            <a:solidFill>
              <a:schemeClr val="dk2"/>
            </a:solidFill>
            <a:prstDash val="solid"/>
            <a:round/>
            <a:headEnd type="none" w="lg" len="lg"/>
            <a:tailEnd type="triangle" w="lg" len="lg"/>
          </a:ln>
        </p:spPr>
      </p:cxnSp>
      <p:cxnSp>
        <p:nvCxnSpPr>
          <p:cNvPr id="671" name="Shape 671"/>
          <p:cNvCxnSpPr>
            <a:stCxn id="669" idx="0"/>
            <a:endCxn id="666" idx="4"/>
          </p:cNvCxnSpPr>
          <p:nvPr/>
        </p:nvCxnSpPr>
        <p:spPr>
          <a:xfrm rot="10800000">
            <a:off x="1737133" y="3875833"/>
            <a:ext cx="664800" cy="767200"/>
          </a:xfrm>
          <a:prstGeom prst="straightConnector1">
            <a:avLst/>
          </a:prstGeom>
          <a:noFill/>
          <a:ln w="9525" cap="flat" cmpd="sng">
            <a:solidFill>
              <a:schemeClr val="dk2"/>
            </a:solidFill>
            <a:prstDash val="solid"/>
            <a:round/>
            <a:headEnd type="none" w="lg" len="lg"/>
            <a:tailEnd type="triangle" w="lg" len="lg"/>
          </a:ln>
        </p:spPr>
      </p:cxnSp>
      <p:sp>
        <p:nvSpPr>
          <p:cNvPr id="672" name="Shape 672"/>
          <p:cNvSpPr txBox="1"/>
          <p:nvPr/>
        </p:nvSpPr>
        <p:spPr>
          <a:xfrm>
            <a:off x="3097334" y="1351900"/>
            <a:ext cx="8789999" cy="2302000"/>
          </a:xfrm>
          <a:prstGeom prst="rect">
            <a:avLst/>
          </a:prstGeom>
          <a:noFill/>
          <a:ln>
            <a:noFill/>
          </a:ln>
        </p:spPr>
        <p:txBody>
          <a:bodyPr lIns="121900" tIns="121900" rIns="121900" bIns="121900" anchor="t" anchorCtr="0">
            <a:noAutofit/>
          </a:bodyPr>
          <a:lstStyle/>
          <a:p>
            <a:pPr>
              <a:spcBef>
                <a:spcPts val="0"/>
              </a:spcBef>
            </a:pPr>
            <a:r>
              <a:rPr lang="en" sz="3200"/>
              <a:t>Leave all input neurons turned on (no dropout).</a:t>
            </a:r>
          </a:p>
          <a:p>
            <a:pPr>
              <a:spcBef>
                <a:spcPts val="0"/>
              </a:spcBef>
            </a:pPr>
            <a:endParaRPr sz="3200"/>
          </a:p>
        </p:txBody>
      </p:sp>
      <p:sp>
        <p:nvSpPr>
          <p:cNvPr id="673" name="Shape 673"/>
          <p:cNvSpPr txBox="1"/>
          <p:nvPr/>
        </p:nvSpPr>
        <p:spPr>
          <a:xfrm>
            <a:off x="4971300" y="2996567"/>
            <a:ext cx="5891600" cy="1691599"/>
          </a:xfrm>
          <a:prstGeom prst="rect">
            <a:avLst/>
          </a:prstGeom>
          <a:noFill/>
          <a:ln>
            <a:noFill/>
          </a:ln>
        </p:spPr>
        <p:txBody>
          <a:bodyPr lIns="121900" tIns="121900" rIns="121900" bIns="121900" anchor="t" anchorCtr="0">
            <a:noAutofit/>
          </a:bodyPr>
          <a:lstStyle/>
          <a:p>
            <a:pPr>
              <a:spcBef>
                <a:spcPts val="0"/>
              </a:spcBef>
            </a:pPr>
            <a:r>
              <a:rPr lang="en" sz="3200">
                <a:solidFill>
                  <a:srgbClr val="38761D"/>
                </a:solidFill>
              </a:rPr>
              <a:t>(this can be shown to be an approximation to evaluating the whole ensemble)</a:t>
            </a:r>
          </a:p>
        </p:txBody>
      </p:sp>
    </p:spTree>
    <p:extLst>
      <p:ext uri="{BB962C8B-B14F-4D97-AF65-F5344CB8AC3E}">
        <p14:creationId xmlns:p14="http://schemas.microsoft.com/office/powerpoint/2010/main" val="8739674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Shape 678"/>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39</a:t>
            </a:fld>
            <a:endParaRPr lang="en"/>
          </a:p>
        </p:txBody>
      </p:sp>
      <p:sp>
        <p:nvSpPr>
          <p:cNvPr id="679" name="Shape 679"/>
          <p:cNvSpPr txBox="1"/>
          <p:nvPr/>
        </p:nvSpPr>
        <p:spPr>
          <a:xfrm>
            <a:off x="540301" y="152701"/>
            <a:ext cx="9666799" cy="822399"/>
          </a:xfrm>
          <a:prstGeom prst="rect">
            <a:avLst/>
          </a:prstGeom>
          <a:noFill/>
          <a:ln>
            <a:noFill/>
          </a:ln>
        </p:spPr>
        <p:txBody>
          <a:bodyPr lIns="121900" tIns="121900" rIns="121900" bIns="121900" anchor="t" anchorCtr="0">
            <a:noAutofit/>
          </a:bodyPr>
          <a:lstStyle/>
          <a:p>
            <a:pPr>
              <a:spcBef>
                <a:spcPts val="0"/>
              </a:spcBef>
            </a:pPr>
            <a:r>
              <a:rPr lang="en" sz="4000"/>
              <a:t>At test time….</a:t>
            </a:r>
          </a:p>
        </p:txBody>
      </p:sp>
      <p:sp>
        <p:nvSpPr>
          <p:cNvPr id="680" name="Shape 680"/>
          <p:cNvSpPr txBox="1"/>
          <p:nvPr/>
        </p:nvSpPr>
        <p:spPr>
          <a:xfrm>
            <a:off x="540301" y="771900"/>
            <a:ext cx="11581199" cy="986800"/>
          </a:xfrm>
          <a:prstGeom prst="rect">
            <a:avLst/>
          </a:prstGeom>
          <a:noFill/>
          <a:ln>
            <a:noFill/>
          </a:ln>
        </p:spPr>
        <p:txBody>
          <a:bodyPr lIns="121900" tIns="121900" rIns="121900" bIns="121900" anchor="t" anchorCtr="0">
            <a:noAutofit/>
          </a:bodyPr>
          <a:lstStyle/>
          <a:p>
            <a:pPr>
              <a:spcBef>
                <a:spcPts val="0"/>
              </a:spcBef>
            </a:pPr>
            <a:r>
              <a:rPr lang="en" sz="3200"/>
              <a:t>Can in fact do this with a single forward pass! (approximately)</a:t>
            </a:r>
          </a:p>
        </p:txBody>
      </p:sp>
      <p:sp>
        <p:nvSpPr>
          <p:cNvPr id="681" name="Shape 681"/>
          <p:cNvSpPr/>
          <p:nvPr/>
        </p:nvSpPr>
        <p:spPr>
          <a:xfrm>
            <a:off x="1331933" y="3065600"/>
            <a:ext cx="810400" cy="810400"/>
          </a:xfrm>
          <a:prstGeom prst="ellipse">
            <a:avLst/>
          </a:prstGeom>
          <a:solidFill>
            <a:srgbClr val="F3F3F3"/>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spcBef>
                <a:spcPts val="0"/>
              </a:spcBef>
            </a:pPr>
            <a:endParaRPr/>
          </a:p>
        </p:txBody>
      </p:sp>
      <p:cxnSp>
        <p:nvCxnSpPr>
          <p:cNvPr id="682" name="Shape 682"/>
          <p:cNvCxnSpPr>
            <a:stCxn id="681" idx="0"/>
          </p:cNvCxnSpPr>
          <p:nvPr/>
        </p:nvCxnSpPr>
        <p:spPr>
          <a:xfrm rot="10800000">
            <a:off x="1737133" y="2161200"/>
            <a:ext cx="0" cy="904400"/>
          </a:xfrm>
          <a:prstGeom prst="straightConnector1">
            <a:avLst/>
          </a:prstGeom>
          <a:noFill/>
          <a:ln w="9525" cap="flat" cmpd="sng">
            <a:solidFill>
              <a:schemeClr val="dk2"/>
            </a:solidFill>
            <a:prstDash val="solid"/>
            <a:round/>
            <a:headEnd type="none" w="lg" len="lg"/>
            <a:tailEnd type="triangle" w="lg" len="lg"/>
          </a:ln>
        </p:spPr>
      </p:cxnSp>
      <p:sp>
        <p:nvSpPr>
          <p:cNvPr id="683" name="Shape 683"/>
          <p:cNvSpPr/>
          <p:nvPr/>
        </p:nvSpPr>
        <p:spPr>
          <a:xfrm>
            <a:off x="684733" y="4643033"/>
            <a:ext cx="810400" cy="810400"/>
          </a:xfrm>
          <a:prstGeom prst="ellipse">
            <a:avLst/>
          </a:prstGeom>
          <a:solidFill>
            <a:srgbClr val="F3F3F3"/>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spcBef>
                <a:spcPts val="0"/>
              </a:spcBef>
            </a:pPr>
            <a:endParaRPr/>
          </a:p>
        </p:txBody>
      </p:sp>
      <p:sp>
        <p:nvSpPr>
          <p:cNvPr id="684" name="Shape 684"/>
          <p:cNvSpPr/>
          <p:nvPr/>
        </p:nvSpPr>
        <p:spPr>
          <a:xfrm>
            <a:off x="1996733" y="4643033"/>
            <a:ext cx="810400" cy="810400"/>
          </a:xfrm>
          <a:prstGeom prst="ellipse">
            <a:avLst/>
          </a:prstGeom>
          <a:solidFill>
            <a:srgbClr val="F3F3F3"/>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spcBef>
                <a:spcPts val="0"/>
              </a:spcBef>
            </a:pPr>
            <a:endParaRPr/>
          </a:p>
        </p:txBody>
      </p:sp>
      <p:cxnSp>
        <p:nvCxnSpPr>
          <p:cNvPr id="685" name="Shape 685"/>
          <p:cNvCxnSpPr>
            <a:stCxn id="683" idx="7"/>
            <a:endCxn id="681" idx="4"/>
          </p:cNvCxnSpPr>
          <p:nvPr/>
        </p:nvCxnSpPr>
        <p:spPr>
          <a:xfrm rot="10800000" flipH="1">
            <a:off x="1376452" y="3876113"/>
            <a:ext cx="360800" cy="885600"/>
          </a:xfrm>
          <a:prstGeom prst="straightConnector1">
            <a:avLst/>
          </a:prstGeom>
          <a:noFill/>
          <a:ln w="9525" cap="flat" cmpd="sng">
            <a:solidFill>
              <a:schemeClr val="dk2"/>
            </a:solidFill>
            <a:prstDash val="solid"/>
            <a:round/>
            <a:headEnd type="none" w="lg" len="lg"/>
            <a:tailEnd type="triangle" w="lg" len="lg"/>
          </a:ln>
        </p:spPr>
      </p:cxnSp>
      <p:cxnSp>
        <p:nvCxnSpPr>
          <p:cNvPr id="686" name="Shape 686"/>
          <p:cNvCxnSpPr>
            <a:stCxn id="684" idx="0"/>
            <a:endCxn id="681" idx="4"/>
          </p:cNvCxnSpPr>
          <p:nvPr/>
        </p:nvCxnSpPr>
        <p:spPr>
          <a:xfrm rot="10800000">
            <a:off x="1737133" y="3875833"/>
            <a:ext cx="664800" cy="767200"/>
          </a:xfrm>
          <a:prstGeom prst="straightConnector1">
            <a:avLst/>
          </a:prstGeom>
          <a:noFill/>
          <a:ln w="9525" cap="flat" cmpd="sng">
            <a:solidFill>
              <a:schemeClr val="dk2"/>
            </a:solidFill>
            <a:prstDash val="solid"/>
            <a:round/>
            <a:headEnd type="none" w="lg" len="lg"/>
            <a:tailEnd type="triangle" w="lg" len="lg"/>
          </a:ln>
        </p:spPr>
      </p:cxnSp>
      <p:sp>
        <p:nvSpPr>
          <p:cNvPr id="687" name="Shape 687"/>
          <p:cNvSpPr txBox="1"/>
          <p:nvPr/>
        </p:nvSpPr>
        <p:spPr>
          <a:xfrm>
            <a:off x="3097334" y="1351900"/>
            <a:ext cx="8789999" cy="2302000"/>
          </a:xfrm>
          <a:prstGeom prst="rect">
            <a:avLst/>
          </a:prstGeom>
          <a:noFill/>
          <a:ln>
            <a:noFill/>
          </a:ln>
        </p:spPr>
        <p:txBody>
          <a:bodyPr lIns="121900" tIns="121900" rIns="121900" bIns="121900" anchor="t" anchorCtr="0">
            <a:noAutofit/>
          </a:bodyPr>
          <a:lstStyle/>
          <a:p>
            <a:pPr>
              <a:spcBef>
                <a:spcPts val="0"/>
              </a:spcBef>
            </a:pPr>
            <a:r>
              <a:rPr lang="en" sz="3200"/>
              <a:t>Leave all input neurons turned on (no dropout).</a:t>
            </a:r>
          </a:p>
          <a:p>
            <a:pPr>
              <a:spcBef>
                <a:spcPts val="0"/>
              </a:spcBef>
            </a:pPr>
            <a:endParaRPr sz="3200"/>
          </a:p>
        </p:txBody>
      </p:sp>
      <p:sp>
        <p:nvSpPr>
          <p:cNvPr id="688" name="Shape 688"/>
          <p:cNvSpPr txBox="1"/>
          <p:nvPr/>
        </p:nvSpPr>
        <p:spPr>
          <a:xfrm>
            <a:off x="3570667" y="2563901"/>
            <a:ext cx="8257200" cy="2537199"/>
          </a:xfrm>
          <a:prstGeom prst="rect">
            <a:avLst/>
          </a:prstGeom>
          <a:noFill/>
          <a:ln>
            <a:noFill/>
          </a:ln>
        </p:spPr>
        <p:txBody>
          <a:bodyPr lIns="121900" tIns="121900" rIns="121900" bIns="121900" anchor="ctr" anchorCtr="0">
            <a:noAutofit/>
          </a:bodyPr>
          <a:lstStyle/>
          <a:p>
            <a:pPr>
              <a:spcBef>
                <a:spcPts val="0"/>
              </a:spcBef>
            </a:pPr>
            <a:r>
              <a:rPr lang="en" sz="3200">
                <a:solidFill>
                  <a:srgbClr val="0000FF"/>
                </a:solidFill>
              </a:rPr>
              <a:t>Q: Suppose that with all inputs present at test time the output of this neuron is x.</a:t>
            </a:r>
          </a:p>
          <a:p>
            <a:pPr>
              <a:spcBef>
                <a:spcPts val="0"/>
              </a:spcBef>
            </a:pPr>
            <a:endParaRPr sz="3200">
              <a:solidFill>
                <a:srgbClr val="0000FF"/>
              </a:solidFill>
            </a:endParaRPr>
          </a:p>
          <a:p>
            <a:pPr>
              <a:spcBef>
                <a:spcPts val="0"/>
              </a:spcBef>
            </a:pPr>
            <a:r>
              <a:rPr lang="en" sz="3200">
                <a:solidFill>
                  <a:srgbClr val="0000FF"/>
                </a:solidFill>
              </a:rPr>
              <a:t>What would its output be during training time, in expectation? (e.g. if p = 0.5)</a:t>
            </a:r>
          </a:p>
          <a:p>
            <a:pPr>
              <a:spcBef>
                <a:spcPts val="0"/>
              </a:spcBef>
            </a:pPr>
            <a:endParaRPr/>
          </a:p>
        </p:txBody>
      </p:sp>
    </p:spTree>
    <p:extLst>
      <p:ext uri="{BB962C8B-B14F-4D97-AF65-F5344CB8AC3E}">
        <p14:creationId xmlns:p14="http://schemas.microsoft.com/office/powerpoint/2010/main" val="8883302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a:xfrm>
            <a:off x="609600" y="1600201"/>
            <a:ext cx="10972800" cy="4190999"/>
          </a:xfrm>
        </p:spPr>
        <p:txBody>
          <a:bodyPr>
            <a:normAutofit/>
          </a:bodyPr>
          <a:lstStyle/>
          <a:p>
            <a:r>
              <a:rPr lang="en-US" dirty="0" smtClean="0"/>
              <a:t>Initialization</a:t>
            </a:r>
            <a:endParaRPr lang="en-US" dirty="0"/>
          </a:p>
          <a:p>
            <a:endParaRPr lang="en-US" dirty="0" smtClean="0"/>
          </a:p>
          <a:p>
            <a:r>
              <a:rPr lang="en-US" dirty="0" smtClean="0"/>
              <a:t>Regularization</a:t>
            </a:r>
          </a:p>
          <a:p>
            <a:pPr lvl="1"/>
            <a:r>
              <a:rPr lang="en-US" dirty="0" smtClean="0"/>
              <a:t>L1, L2, Elastic net</a:t>
            </a:r>
          </a:p>
          <a:p>
            <a:pPr lvl="1"/>
            <a:r>
              <a:rPr lang="en-US" dirty="0"/>
              <a:t>D</a:t>
            </a:r>
            <a:r>
              <a:rPr lang="en-US" dirty="0" smtClean="0"/>
              <a:t>ropout and variants</a:t>
            </a:r>
            <a:endParaRPr lang="en-US" dirty="0" smtClean="0"/>
          </a:p>
          <a:p>
            <a:endParaRPr lang="en-US" dirty="0"/>
          </a:p>
          <a:p>
            <a:endParaRPr lang="en-US" dirty="0"/>
          </a:p>
          <a:p>
            <a:endParaRPr lang="en-US" dirty="0" smtClean="0"/>
          </a:p>
        </p:txBody>
      </p:sp>
      <p:pic>
        <p:nvPicPr>
          <p:cNvPr id="7" name="Picture 6"/>
          <p:cNvPicPr>
            <a:picLocks noChangeAspect="1"/>
          </p:cNvPicPr>
          <p:nvPr/>
        </p:nvPicPr>
        <p:blipFill>
          <a:blip r:embed="rId2"/>
          <a:stretch>
            <a:fillRect/>
          </a:stretch>
        </p:blipFill>
        <p:spPr>
          <a:xfrm>
            <a:off x="7010400" y="412749"/>
            <a:ext cx="4572000" cy="25579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3"/>
          <a:stretch>
            <a:fillRect/>
          </a:stretch>
        </p:blipFill>
        <p:spPr>
          <a:xfrm>
            <a:off x="7010400" y="3302001"/>
            <a:ext cx="4572000" cy="25483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47738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40</a:t>
            </a:fld>
            <a:endParaRPr lang="en"/>
          </a:p>
        </p:txBody>
      </p:sp>
      <p:sp>
        <p:nvSpPr>
          <p:cNvPr id="694" name="Shape 694"/>
          <p:cNvSpPr txBox="1"/>
          <p:nvPr/>
        </p:nvSpPr>
        <p:spPr>
          <a:xfrm>
            <a:off x="540301" y="152701"/>
            <a:ext cx="9666799" cy="822399"/>
          </a:xfrm>
          <a:prstGeom prst="rect">
            <a:avLst/>
          </a:prstGeom>
          <a:noFill/>
          <a:ln>
            <a:noFill/>
          </a:ln>
        </p:spPr>
        <p:txBody>
          <a:bodyPr lIns="121900" tIns="121900" rIns="121900" bIns="121900" anchor="t" anchorCtr="0">
            <a:noAutofit/>
          </a:bodyPr>
          <a:lstStyle/>
          <a:p>
            <a:pPr>
              <a:spcBef>
                <a:spcPts val="0"/>
              </a:spcBef>
            </a:pPr>
            <a:r>
              <a:rPr lang="en" sz="4000"/>
              <a:t>At test time….</a:t>
            </a:r>
          </a:p>
        </p:txBody>
      </p:sp>
      <p:sp>
        <p:nvSpPr>
          <p:cNvPr id="695" name="Shape 695"/>
          <p:cNvSpPr txBox="1"/>
          <p:nvPr/>
        </p:nvSpPr>
        <p:spPr>
          <a:xfrm>
            <a:off x="540301" y="771900"/>
            <a:ext cx="11581199" cy="986800"/>
          </a:xfrm>
          <a:prstGeom prst="rect">
            <a:avLst/>
          </a:prstGeom>
          <a:noFill/>
          <a:ln>
            <a:noFill/>
          </a:ln>
        </p:spPr>
        <p:txBody>
          <a:bodyPr lIns="121900" tIns="121900" rIns="121900" bIns="121900" anchor="t" anchorCtr="0">
            <a:noAutofit/>
          </a:bodyPr>
          <a:lstStyle/>
          <a:p>
            <a:pPr>
              <a:spcBef>
                <a:spcPts val="0"/>
              </a:spcBef>
            </a:pPr>
            <a:r>
              <a:rPr lang="en" sz="3200"/>
              <a:t>Can in fact do this with a single forward pass! (approximately)</a:t>
            </a:r>
          </a:p>
        </p:txBody>
      </p:sp>
      <p:sp>
        <p:nvSpPr>
          <p:cNvPr id="696" name="Shape 696"/>
          <p:cNvSpPr/>
          <p:nvPr/>
        </p:nvSpPr>
        <p:spPr>
          <a:xfrm>
            <a:off x="1331933" y="3065600"/>
            <a:ext cx="810400" cy="810400"/>
          </a:xfrm>
          <a:prstGeom prst="ellipse">
            <a:avLst/>
          </a:prstGeom>
          <a:solidFill>
            <a:srgbClr val="F3F3F3"/>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spcBef>
                <a:spcPts val="0"/>
              </a:spcBef>
            </a:pPr>
            <a:endParaRPr/>
          </a:p>
        </p:txBody>
      </p:sp>
      <p:cxnSp>
        <p:nvCxnSpPr>
          <p:cNvPr id="697" name="Shape 697"/>
          <p:cNvCxnSpPr>
            <a:stCxn id="696" idx="0"/>
          </p:cNvCxnSpPr>
          <p:nvPr/>
        </p:nvCxnSpPr>
        <p:spPr>
          <a:xfrm rot="10800000">
            <a:off x="1737133" y="2161200"/>
            <a:ext cx="0" cy="904400"/>
          </a:xfrm>
          <a:prstGeom prst="straightConnector1">
            <a:avLst/>
          </a:prstGeom>
          <a:noFill/>
          <a:ln w="9525" cap="flat" cmpd="sng">
            <a:solidFill>
              <a:schemeClr val="dk2"/>
            </a:solidFill>
            <a:prstDash val="solid"/>
            <a:round/>
            <a:headEnd type="none" w="lg" len="lg"/>
            <a:tailEnd type="triangle" w="lg" len="lg"/>
          </a:ln>
        </p:spPr>
      </p:cxnSp>
      <p:sp>
        <p:nvSpPr>
          <p:cNvPr id="698" name="Shape 698"/>
          <p:cNvSpPr/>
          <p:nvPr/>
        </p:nvSpPr>
        <p:spPr>
          <a:xfrm>
            <a:off x="684733" y="4643033"/>
            <a:ext cx="810400" cy="810400"/>
          </a:xfrm>
          <a:prstGeom prst="ellipse">
            <a:avLst/>
          </a:prstGeom>
          <a:solidFill>
            <a:srgbClr val="F3F3F3"/>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spcBef>
                <a:spcPts val="0"/>
              </a:spcBef>
            </a:pPr>
            <a:r>
              <a:rPr lang="en"/>
              <a:t>x</a:t>
            </a:r>
          </a:p>
        </p:txBody>
      </p:sp>
      <p:sp>
        <p:nvSpPr>
          <p:cNvPr id="699" name="Shape 699"/>
          <p:cNvSpPr/>
          <p:nvPr/>
        </p:nvSpPr>
        <p:spPr>
          <a:xfrm>
            <a:off x="1996733" y="4643033"/>
            <a:ext cx="810400" cy="810400"/>
          </a:xfrm>
          <a:prstGeom prst="ellipse">
            <a:avLst/>
          </a:prstGeom>
          <a:solidFill>
            <a:srgbClr val="F3F3F3"/>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spcBef>
                <a:spcPts val="0"/>
              </a:spcBef>
            </a:pPr>
            <a:r>
              <a:rPr lang="en"/>
              <a:t>y</a:t>
            </a:r>
          </a:p>
        </p:txBody>
      </p:sp>
      <p:cxnSp>
        <p:nvCxnSpPr>
          <p:cNvPr id="700" name="Shape 700"/>
          <p:cNvCxnSpPr>
            <a:stCxn id="698" idx="7"/>
            <a:endCxn id="696" idx="4"/>
          </p:cNvCxnSpPr>
          <p:nvPr/>
        </p:nvCxnSpPr>
        <p:spPr>
          <a:xfrm rot="10800000" flipH="1">
            <a:off x="1376452" y="3876113"/>
            <a:ext cx="360800" cy="885600"/>
          </a:xfrm>
          <a:prstGeom prst="straightConnector1">
            <a:avLst/>
          </a:prstGeom>
          <a:noFill/>
          <a:ln w="9525" cap="flat" cmpd="sng">
            <a:solidFill>
              <a:schemeClr val="dk2"/>
            </a:solidFill>
            <a:prstDash val="solid"/>
            <a:round/>
            <a:headEnd type="none" w="lg" len="lg"/>
            <a:tailEnd type="triangle" w="lg" len="lg"/>
          </a:ln>
        </p:spPr>
      </p:cxnSp>
      <p:cxnSp>
        <p:nvCxnSpPr>
          <p:cNvPr id="701" name="Shape 701"/>
          <p:cNvCxnSpPr>
            <a:stCxn id="699" idx="0"/>
            <a:endCxn id="696" idx="4"/>
          </p:cNvCxnSpPr>
          <p:nvPr/>
        </p:nvCxnSpPr>
        <p:spPr>
          <a:xfrm rot="10800000">
            <a:off x="1737133" y="3875833"/>
            <a:ext cx="664800" cy="767200"/>
          </a:xfrm>
          <a:prstGeom prst="straightConnector1">
            <a:avLst/>
          </a:prstGeom>
          <a:noFill/>
          <a:ln w="9525" cap="flat" cmpd="sng">
            <a:solidFill>
              <a:schemeClr val="dk2"/>
            </a:solidFill>
            <a:prstDash val="solid"/>
            <a:round/>
            <a:headEnd type="none" w="lg" len="lg"/>
            <a:tailEnd type="triangle" w="lg" len="lg"/>
          </a:ln>
        </p:spPr>
      </p:cxnSp>
      <p:sp>
        <p:nvSpPr>
          <p:cNvPr id="702" name="Shape 702"/>
          <p:cNvSpPr txBox="1"/>
          <p:nvPr/>
        </p:nvSpPr>
        <p:spPr>
          <a:xfrm>
            <a:off x="3097334" y="1351900"/>
            <a:ext cx="8789999" cy="2302000"/>
          </a:xfrm>
          <a:prstGeom prst="rect">
            <a:avLst/>
          </a:prstGeom>
          <a:noFill/>
          <a:ln>
            <a:noFill/>
          </a:ln>
        </p:spPr>
        <p:txBody>
          <a:bodyPr lIns="121900" tIns="121900" rIns="121900" bIns="121900" anchor="t" anchorCtr="0">
            <a:noAutofit/>
          </a:bodyPr>
          <a:lstStyle/>
          <a:p>
            <a:pPr>
              <a:spcBef>
                <a:spcPts val="0"/>
              </a:spcBef>
            </a:pPr>
            <a:r>
              <a:rPr lang="en" sz="3200"/>
              <a:t>Leave all input neurons turned on (no dropout).</a:t>
            </a:r>
          </a:p>
          <a:p>
            <a:pPr>
              <a:spcBef>
                <a:spcPts val="0"/>
              </a:spcBef>
            </a:pPr>
            <a:endParaRPr sz="3200"/>
          </a:p>
        </p:txBody>
      </p:sp>
      <p:sp>
        <p:nvSpPr>
          <p:cNvPr id="703" name="Shape 703"/>
          <p:cNvSpPr txBox="1"/>
          <p:nvPr/>
        </p:nvSpPr>
        <p:spPr>
          <a:xfrm>
            <a:off x="3652901" y="2047867"/>
            <a:ext cx="7998799" cy="3691600"/>
          </a:xfrm>
          <a:prstGeom prst="rect">
            <a:avLst/>
          </a:prstGeom>
          <a:noFill/>
          <a:ln>
            <a:noFill/>
          </a:ln>
        </p:spPr>
        <p:txBody>
          <a:bodyPr lIns="121900" tIns="121900" rIns="121900" bIns="121900" anchor="t" anchorCtr="0">
            <a:noAutofit/>
          </a:bodyPr>
          <a:lstStyle/>
          <a:p>
            <a:pPr>
              <a:spcBef>
                <a:spcPts val="0"/>
              </a:spcBef>
            </a:pPr>
            <a:r>
              <a:rPr lang="en" sz="3200"/>
              <a:t>during test: </a:t>
            </a:r>
            <a:r>
              <a:rPr lang="en" sz="3200" b="1">
                <a:solidFill>
                  <a:srgbClr val="0000FF"/>
                </a:solidFill>
              </a:rPr>
              <a:t>a = w0*x + w1*y</a:t>
            </a:r>
          </a:p>
          <a:p>
            <a:pPr>
              <a:spcBef>
                <a:spcPts val="0"/>
              </a:spcBef>
            </a:pPr>
            <a:r>
              <a:rPr lang="en" sz="3200"/>
              <a:t>during train:</a:t>
            </a:r>
          </a:p>
          <a:p>
            <a:pPr>
              <a:spcBef>
                <a:spcPts val="0"/>
              </a:spcBef>
            </a:pPr>
            <a:r>
              <a:rPr lang="en" sz="3200">
                <a:solidFill>
                  <a:srgbClr val="0000FF"/>
                </a:solidFill>
              </a:rPr>
              <a:t>E[a] = ¼ * (w0*0 + w1*0</a:t>
            </a:r>
          </a:p>
          <a:p>
            <a:pPr marL="1828754">
              <a:spcBef>
                <a:spcPts val="0"/>
              </a:spcBef>
            </a:pPr>
            <a:r>
              <a:rPr lang="en" sz="3200">
                <a:solidFill>
                  <a:srgbClr val="0000FF"/>
                </a:solidFill>
              </a:rPr>
              <a:t>  w0*0 + w1*y</a:t>
            </a:r>
          </a:p>
          <a:p>
            <a:pPr>
              <a:spcBef>
                <a:spcPts val="0"/>
              </a:spcBef>
            </a:pPr>
            <a:r>
              <a:rPr lang="en" sz="3200">
                <a:solidFill>
                  <a:srgbClr val="0000FF"/>
                </a:solidFill>
              </a:rPr>
              <a:t>			  w0*x + w1*0</a:t>
            </a:r>
          </a:p>
          <a:p>
            <a:pPr marL="1828754">
              <a:spcBef>
                <a:spcPts val="0"/>
              </a:spcBef>
            </a:pPr>
            <a:r>
              <a:rPr lang="en" sz="3200">
                <a:solidFill>
                  <a:srgbClr val="0000FF"/>
                </a:solidFill>
              </a:rPr>
              <a:t>  w0*x + w1*y)</a:t>
            </a:r>
          </a:p>
          <a:p>
            <a:pPr>
              <a:spcBef>
                <a:spcPts val="0"/>
              </a:spcBef>
            </a:pPr>
            <a:r>
              <a:rPr lang="en" sz="3200">
                <a:solidFill>
                  <a:srgbClr val="0000FF"/>
                </a:solidFill>
              </a:rPr>
              <a:t>       = ¼ * (2 w0*x + 2 w1*y)</a:t>
            </a:r>
          </a:p>
          <a:p>
            <a:pPr>
              <a:spcBef>
                <a:spcPts val="0"/>
              </a:spcBef>
            </a:pPr>
            <a:r>
              <a:rPr lang="en" sz="3200">
                <a:solidFill>
                  <a:srgbClr val="0000FF"/>
                </a:solidFill>
              </a:rPr>
              <a:t>	  = </a:t>
            </a:r>
            <a:r>
              <a:rPr lang="en" sz="3200" b="1">
                <a:solidFill>
                  <a:srgbClr val="0000FF"/>
                </a:solidFill>
              </a:rPr>
              <a:t>½ *</a:t>
            </a:r>
            <a:r>
              <a:rPr lang="en" sz="3200">
                <a:solidFill>
                  <a:srgbClr val="0000FF"/>
                </a:solidFill>
              </a:rPr>
              <a:t> </a:t>
            </a:r>
            <a:r>
              <a:rPr lang="en" sz="3200" b="1">
                <a:solidFill>
                  <a:srgbClr val="0000FF"/>
                </a:solidFill>
              </a:rPr>
              <a:t>(w0*x + w1*y)</a:t>
            </a:r>
          </a:p>
          <a:p>
            <a:pPr>
              <a:spcBef>
                <a:spcPts val="0"/>
              </a:spcBef>
            </a:pPr>
            <a:endParaRPr sz="3200">
              <a:solidFill>
                <a:srgbClr val="0000FF"/>
              </a:solidFill>
            </a:endParaRPr>
          </a:p>
        </p:txBody>
      </p:sp>
      <p:sp>
        <p:nvSpPr>
          <p:cNvPr id="704" name="Shape 704"/>
          <p:cNvSpPr txBox="1"/>
          <p:nvPr/>
        </p:nvSpPr>
        <p:spPr>
          <a:xfrm>
            <a:off x="1867567" y="2490067"/>
            <a:ext cx="534399" cy="524800"/>
          </a:xfrm>
          <a:prstGeom prst="rect">
            <a:avLst/>
          </a:prstGeom>
          <a:noFill/>
          <a:ln>
            <a:noFill/>
          </a:ln>
        </p:spPr>
        <p:txBody>
          <a:bodyPr lIns="121900" tIns="121900" rIns="121900" bIns="121900" anchor="t" anchorCtr="0">
            <a:noAutofit/>
          </a:bodyPr>
          <a:lstStyle/>
          <a:p>
            <a:pPr>
              <a:spcBef>
                <a:spcPts val="0"/>
              </a:spcBef>
            </a:pPr>
            <a:r>
              <a:rPr lang="en"/>
              <a:t>a</a:t>
            </a:r>
          </a:p>
        </p:txBody>
      </p:sp>
      <p:sp>
        <p:nvSpPr>
          <p:cNvPr id="705" name="Shape 705"/>
          <p:cNvSpPr txBox="1"/>
          <p:nvPr/>
        </p:nvSpPr>
        <p:spPr>
          <a:xfrm>
            <a:off x="979000" y="4064000"/>
            <a:ext cx="6765600" cy="789200"/>
          </a:xfrm>
          <a:prstGeom prst="rect">
            <a:avLst/>
          </a:prstGeom>
          <a:noFill/>
          <a:ln>
            <a:noFill/>
          </a:ln>
        </p:spPr>
        <p:txBody>
          <a:bodyPr lIns="121900" tIns="121900" rIns="121900" bIns="121900" anchor="t" anchorCtr="0">
            <a:noAutofit/>
          </a:bodyPr>
          <a:lstStyle/>
          <a:p>
            <a:pPr>
              <a:spcBef>
                <a:spcPts val="0"/>
              </a:spcBef>
            </a:pPr>
            <a:r>
              <a:rPr lang="en"/>
              <a:t>w0</a:t>
            </a:r>
          </a:p>
        </p:txBody>
      </p:sp>
      <p:sp>
        <p:nvSpPr>
          <p:cNvPr id="706" name="Shape 706"/>
          <p:cNvSpPr txBox="1"/>
          <p:nvPr/>
        </p:nvSpPr>
        <p:spPr>
          <a:xfrm>
            <a:off x="2198733" y="4030700"/>
            <a:ext cx="6765600" cy="789200"/>
          </a:xfrm>
          <a:prstGeom prst="rect">
            <a:avLst/>
          </a:prstGeom>
          <a:noFill/>
          <a:ln>
            <a:noFill/>
          </a:ln>
        </p:spPr>
        <p:txBody>
          <a:bodyPr lIns="121900" tIns="121900" rIns="121900" bIns="121900" anchor="t" anchorCtr="0">
            <a:noAutofit/>
          </a:bodyPr>
          <a:lstStyle/>
          <a:p>
            <a:pPr>
              <a:spcBef>
                <a:spcPts val="0"/>
              </a:spcBef>
            </a:pPr>
            <a:r>
              <a:rPr lang="en"/>
              <a:t>w1</a:t>
            </a:r>
          </a:p>
        </p:txBody>
      </p:sp>
      <p:sp>
        <p:nvSpPr>
          <p:cNvPr id="707" name="Shape 707"/>
          <p:cNvSpPr/>
          <p:nvPr/>
        </p:nvSpPr>
        <p:spPr>
          <a:xfrm>
            <a:off x="8574334" y="2548800"/>
            <a:ext cx="1710167" cy="3288800"/>
          </a:xfrm>
          <a:custGeom>
            <a:avLst/>
            <a:gdLst/>
            <a:ahLst/>
            <a:cxnLst/>
            <a:rect l="0" t="0" r="0" b="0"/>
            <a:pathLst>
              <a:path w="51305" h="98664" extrusionOk="0">
                <a:moveTo>
                  <a:pt x="16561" y="0"/>
                </a:moveTo>
                <a:cubicBezTo>
                  <a:pt x="22316" y="9337"/>
                  <a:pt x="53854" y="39583"/>
                  <a:pt x="51094" y="56027"/>
                </a:cubicBezTo>
                <a:cubicBezTo>
                  <a:pt x="48333" y="72471"/>
                  <a:pt x="8515" y="91557"/>
                  <a:pt x="0" y="98664"/>
                </a:cubicBezTo>
              </a:path>
            </a:pathLst>
          </a:custGeom>
          <a:noFill/>
          <a:ln w="9525" cap="flat" cmpd="sng">
            <a:solidFill>
              <a:schemeClr val="dk2"/>
            </a:solidFill>
            <a:prstDash val="solid"/>
            <a:round/>
            <a:headEnd type="triangle" w="lg" len="lg"/>
            <a:tailEnd type="triangle" w="lg" len="lg"/>
          </a:ln>
        </p:spPr>
      </p:sp>
    </p:spTree>
    <p:extLst>
      <p:ext uri="{BB962C8B-B14F-4D97-AF65-F5344CB8AC3E}">
        <p14:creationId xmlns:p14="http://schemas.microsoft.com/office/powerpoint/2010/main" val="14988377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Shape 712"/>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41</a:t>
            </a:fld>
            <a:endParaRPr lang="en"/>
          </a:p>
        </p:txBody>
      </p:sp>
      <p:sp>
        <p:nvSpPr>
          <p:cNvPr id="713" name="Shape 713"/>
          <p:cNvSpPr txBox="1"/>
          <p:nvPr/>
        </p:nvSpPr>
        <p:spPr>
          <a:xfrm>
            <a:off x="540301" y="152701"/>
            <a:ext cx="9666799" cy="822399"/>
          </a:xfrm>
          <a:prstGeom prst="rect">
            <a:avLst/>
          </a:prstGeom>
          <a:noFill/>
          <a:ln>
            <a:noFill/>
          </a:ln>
        </p:spPr>
        <p:txBody>
          <a:bodyPr lIns="121900" tIns="121900" rIns="121900" bIns="121900" anchor="t" anchorCtr="0">
            <a:noAutofit/>
          </a:bodyPr>
          <a:lstStyle/>
          <a:p>
            <a:pPr>
              <a:spcBef>
                <a:spcPts val="0"/>
              </a:spcBef>
            </a:pPr>
            <a:r>
              <a:rPr lang="en" sz="4000"/>
              <a:t>At test time….</a:t>
            </a:r>
          </a:p>
        </p:txBody>
      </p:sp>
      <p:sp>
        <p:nvSpPr>
          <p:cNvPr id="714" name="Shape 714"/>
          <p:cNvSpPr txBox="1"/>
          <p:nvPr/>
        </p:nvSpPr>
        <p:spPr>
          <a:xfrm>
            <a:off x="540301" y="771900"/>
            <a:ext cx="11581199" cy="986800"/>
          </a:xfrm>
          <a:prstGeom prst="rect">
            <a:avLst/>
          </a:prstGeom>
          <a:noFill/>
          <a:ln>
            <a:noFill/>
          </a:ln>
        </p:spPr>
        <p:txBody>
          <a:bodyPr lIns="121900" tIns="121900" rIns="121900" bIns="121900" anchor="t" anchorCtr="0">
            <a:noAutofit/>
          </a:bodyPr>
          <a:lstStyle/>
          <a:p>
            <a:pPr>
              <a:spcBef>
                <a:spcPts val="0"/>
              </a:spcBef>
            </a:pPr>
            <a:r>
              <a:rPr lang="en" sz="3200"/>
              <a:t>Can in fact do this with a single forward pass! (approximately)</a:t>
            </a:r>
          </a:p>
        </p:txBody>
      </p:sp>
      <p:sp>
        <p:nvSpPr>
          <p:cNvPr id="715" name="Shape 715"/>
          <p:cNvSpPr/>
          <p:nvPr/>
        </p:nvSpPr>
        <p:spPr>
          <a:xfrm>
            <a:off x="1331933" y="3065600"/>
            <a:ext cx="810400" cy="810400"/>
          </a:xfrm>
          <a:prstGeom prst="ellipse">
            <a:avLst/>
          </a:prstGeom>
          <a:solidFill>
            <a:srgbClr val="F3F3F3"/>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spcBef>
                <a:spcPts val="0"/>
              </a:spcBef>
            </a:pPr>
            <a:endParaRPr/>
          </a:p>
        </p:txBody>
      </p:sp>
      <p:cxnSp>
        <p:nvCxnSpPr>
          <p:cNvPr id="716" name="Shape 716"/>
          <p:cNvCxnSpPr>
            <a:stCxn id="715" idx="0"/>
          </p:cNvCxnSpPr>
          <p:nvPr/>
        </p:nvCxnSpPr>
        <p:spPr>
          <a:xfrm rot="10800000">
            <a:off x="1737133" y="2161200"/>
            <a:ext cx="0" cy="904400"/>
          </a:xfrm>
          <a:prstGeom prst="straightConnector1">
            <a:avLst/>
          </a:prstGeom>
          <a:noFill/>
          <a:ln w="9525" cap="flat" cmpd="sng">
            <a:solidFill>
              <a:schemeClr val="dk2"/>
            </a:solidFill>
            <a:prstDash val="solid"/>
            <a:round/>
            <a:headEnd type="none" w="lg" len="lg"/>
            <a:tailEnd type="triangle" w="lg" len="lg"/>
          </a:ln>
        </p:spPr>
      </p:cxnSp>
      <p:sp>
        <p:nvSpPr>
          <p:cNvPr id="717" name="Shape 717"/>
          <p:cNvSpPr/>
          <p:nvPr/>
        </p:nvSpPr>
        <p:spPr>
          <a:xfrm>
            <a:off x="684733" y="4643033"/>
            <a:ext cx="810400" cy="810400"/>
          </a:xfrm>
          <a:prstGeom prst="ellipse">
            <a:avLst/>
          </a:prstGeom>
          <a:solidFill>
            <a:srgbClr val="F3F3F3"/>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spcBef>
                <a:spcPts val="0"/>
              </a:spcBef>
            </a:pPr>
            <a:r>
              <a:rPr lang="en"/>
              <a:t>x</a:t>
            </a:r>
          </a:p>
        </p:txBody>
      </p:sp>
      <p:sp>
        <p:nvSpPr>
          <p:cNvPr id="718" name="Shape 718"/>
          <p:cNvSpPr/>
          <p:nvPr/>
        </p:nvSpPr>
        <p:spPr>
          <a:xfrm>
            <a:off x="1996733" y="4643033"/>
            <a:ext cx="810400" cy="810400"/>
          </a:xfrm>
          <a:prstGeom prst="ellipse">
            <a:avLst/>
          </a:prstGeom>
          <a:solidFill>
            <a:srgbClr val="F3F3F3"/>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spcBef>
                <a:spcPts val="0"/>
              </a:spcBef>
            </a:pPr>
            <a:r>
              <a:rPr lang="en"/>
              <a:t>y</a:t>
            </a:r>
          </a:p>
        </p:txBody>
      </p:sp>
      <p:cxnSp>
        <p:nvCxnSpPr>
          <p:cNvPr id="719" name="Shape 719"/>
          <p:cNvCxnSpPr>
            <a:stCxn id="717" idx="7"/>
            <a:endCxn id="715" idx="4"/>
          </p:cNvCxnSpPr>
          <p:nvPr/>
        </p:nvCxnSpPr>
        <p:spPr>
          <a:xfrm rot="10800000" flipH="1">
            <a:off x="1376452" y="3876113"/>
            <a:ext cx="360800" cy="885600"/>
          </a:xfrm>
          <a:prstGeom prst="straightConnector1">
            <a:avLst/>
          </a:prstGeom>
          <a:noFill/>
          <a:ln w="9525" cap="flat" cmpd="sng">
            <a:solidFill>
              <a:schemeClr val="dk2"/>
            </a:solidFill>
            <a:prstDash val="solid"/>
            <a:round/>
            <a:headEnd type="none" w="lg" len="lg"/>
            <a:tailEnd type="triangle" w="lg" len="lg"/>
          </a:ln>
        </p:spPr>
      </p:cxnSp>
      <p:cxnSp>
        <p:nvCxnSpPr>
          <p:cNvPr id="720" name="Shape 720"/>
          <p:cNvCxnSpPr>
            <a:stCxn id="718" idx="0"/>
            <a:endCxn id="715" idx="4"/>
          </p:cNvCxnSpPr>
          <p:nvPr/>
        </p:nvCxnSpPr>
        <p:spPr>
          <a:xfrm rot="10800000">
            <a:off x="1737133" y="3875833"/>
            <a:ext cx="664800" cy="767200"/>
          </a:xfrm>
          <a:prstGeom prst="straightConnector1">
            <a:avLst/>
          </a:prstGeom>
          <a:noFill/>
          <a:ln w="9525" cap="flat" cmpd="sng">
            <a:solidFill>
              <a:schemeClr val="dk2"/>
            </a:solidFill>
            <a:prstDash val="solid"/>
            <a:round/>
            <a:headEnd type="none" w="lg" len="lg"/>
            <a:tailEnd type="triangle" w="lg" len="lg"/>
          </a:ln>
        </p:spPr>
      </p:cxnSp>
      <p:sp>
        <p:nvSpPr>
          <p:cNvPr id="721" name="Shape 721"/>
          <p:cNvSpPr txBox="1"/>
          <p:nvPr/>
        </p:nvSpPr>
        <p:spPr>
          <a:xfrm>
            <a:off x="3097334" y="1351900"/>
            <a:ext cx="8789999" cy="2302000"/>
          </a:xfrm>
          <a:prstGeom prst="rect">
            <a:avLst/>
          </a:prstGeom>
          <a:noFill/>
          <a:ln>
            <a:noFill/>
          </a:ln>
        </p:spPr>
        <p:txBody>
          <a:bodyPr lIns="121900" tIns="121900" rIns="121900" bIns="121900" anchor="t" anchorCtr="0">
            <a:noAutofit/>
          </a:bodyPr>
          <a:lstStyle/>
          <a:p>
            <a:pPr>
              <a:spcBef>
                <a:spcPts val="0"/>
              </a:spcBef>
            </a:pPr>
            <a:r>
              <a:rPr lang="en" sz="3200"/>
              <a:t>Leave all input neurons turned on (no dropout).</a:t>
            </a:r>
          </a:p>
          <a:p>
            <a:pPr>
              <a:spcBef>
                <a:spcPts val="0"/>
              </a:spcBef>
            </a:pPr>
            <a:endParaRPr sz="3200"/>
          </a:p>
        </p:txBody>
      </p:sp>
      <p:sp>
        <p:nvSpPr>
          <p:cNvPr id="722" name="Shape 722"/>
          <p:cNvSpPr txBox="1"/>
          <p:nvPr/>
        </p:nvSpPr>
        <p:spPr>
          <a:xfrm>
            <a:off x="3652901" y="2047867"/>
            <a:ext cx="7998799" cy="3691600"/>
          </a:xfrm>
          <a:prstGeom prst="rect">
            <a:avLst/>
          </a:prstGeom>
          <a:noFill/>
          <a:ln>
            <a:noFill/>
          </a:ln>
        </p:spPr>
        <p:txBody>
          <a:bodyPr lIns="121900" tIns="121900" rIns="121900" bIns="121900" anchor="t" anchorCtr="0">
            <a:noAutofit/>
          </a:bodyPr>
          <a:lstStyle/>
          <a:p>
            <a:pPr>
              <a:spcBef>
                <a:spcPts val="0"/>
              </a:spcBef>
            </a:pPr>
            <a:r>
              <a:rPr lang="en" sz="3200"/>
              <a:t>during test: </a:t>
            </a:r>
            <a:r>
              <a:rPr lang="en" sz="3200" b="1">
                <a:solidFill>
                  <a:srgbClr val="0000FF"/>
                </a:solidFill>
              </a:rPr>
              <a:t>a = w0*x + w1*y</a:t>
            </a:r>
          </a:p>
          <a:p>
            <a:pPr>
              <a:spcBef>
                <a:spcPts val="0"/>
              </a:spcBef>
            </a:pPr>
            <a:r>
              <a:rPr lang="en" sz="3200"/>
              <a:t>during train:</a:t>
            </a:r>
          </a:p>
          <a:p>
            <a:pPr>
              <a:spcBef>
                <a:spcPts val="0"/>
              </a:spcBef>
            </a:pPr>
            <a:r>
              <a:rPr lang="en" sz="3200">
                <a:solidFill>
                  <a:srgbClr val="0000FF"/>
                </a:solidFill>
              </a:rPr>
              <a:t>E[a] = ¼ * (w0*0 + w1*0</a:t>
            </a:r>
          </a:p>
          <a:p>
            <a:pPr marL="1828754">
              <a:spcBef>
                <a:spcPts val="0"/>
              </a:spcBef>
            </a:pPr>
            <a:r>
              <a:rPr lang="en" sz="3200">
                <a:solidFill>
                  <a:srgbClr val="0000FF"/>
                </a:solidFill>
              </a:rPr>
              <a:t>  w0*0 + w1*y</a:t>
            </a:r>
          </a:p>
          <a:p>
            <a:pPr>
              <a:spcBef>
                <a:spcPts val="0"/>
              </a:spcBef>
            </a:pPr>
            <a:r>
              <a:rPr lang="en" sz="3200">
                <a:solidFill>
                  <a:srgbClr val="0000FF"/>
                </a:solidFill>
              </a:rPr>
              <a:t>			  w0*x + w1*0</a:t>
            </a:r>
          </a:p>
          <a:p>
            <a:pPr marL="1828754">
              <a:spcBef>
                <a:spcPts val="0"/>
              </a:spcBef>
            </a:pPr>
            <a:r>
              <a:rPr lang="en" sz="3200">
                <a:solidFill>
                  <a:srgbClr val="0000FF"/>
                </a:solidFill>
              </a:rPr>
              <a:t>  w0*x + w1*y)</a:t>
            </a:r>
          </a:p>
          <a:p>
            <a:pPr>
              <a:spcBef>
                <a:spcPts val="0"/>
              </a:spcBef>
            </a:pPr>
            <a:r>
              <a:rPr lang="en" sz="3200">
                <a:solidFill>
                  <a:srgbClr val="0000FF"/>
                </a:solidFill>
              </a:rPr>
              <a:t>       = ¼ * (2 w0*x + 2 w1*y)</a:t>
            </a:r>
          </a:p>
          <a:p>
            <a:pPr>
              <a:spcBef>
                <a:spcPts val="0"/>
              </a:spcBef>
            </a:pPr>
            <a:r>
              <a:rPr lang="en" sz="3200">
                <a:solidFill>
                  <a:srgbClr val="0000FF"/>
                </a:solidFill>
              </a:rPr>
              <a:t>	  = </a:t>
            </a:r>
            <a:r>
              <a:rPr lang="en" sz="3200" b="1">
                <a:solidFill>
                  <a:srgbClr val="0000FF"/>
                </a:solidFill>
              </a:rPr>
              <a:t>½ * (w0*x + w1*y)</a:t>
            </a:r>
          </a:p>
          <a:p>
            <a:pPr>
              <a:spcBef>
                <a:spcPts val="0"/>
              </a:spcBef>
            </a:pPr>
            <a:endParaRPr sz="3200">
              <a:solidFill>
                <a:srgbClr val="0000FF"/>
              </a:solidFill>
            </a:endParaRPr>
          </a:p>
        </p:txBody>
      </p:sp>
      <p:sp>
        <p:nvSpPr>
          <p:cNvPr id="723" name="Shape 723"/>
          <p:cNvSpPr txBox="1"/>
          <p:nvPr/>
        </p:nvSpPr>
        <p:spPr>
          <a:xfrm>
            <a:off x="1867567" y="2490067"/>
            <a:ext cx="534399" cy="524800"/>
          </a:xfrm>
          <a:prstGeom prst="rect">
            <a:avLst/>
          </a:prstGeom>
          <a:noFill/>
          <a:ln>
            <a:noFill/>
          </a:ln>
        </p:spPr>
        <p:txBody>
          <a:bodyPr lIns="121900" tIns="121900" rIns="121900" bIns="121900" anchor="t" anchorCtr="0">
            <a:noAutofit/>
          </a:bodyPr>
          <a:lstStyle/>
          <a:p>
            <a:pPr>
              <a:spcBef>
                <a:spcPts val="0"/>
              </a:spcBef>
            </a:pPr>
            <a:r>
              <a:rPr lang="en"/>
              <a:t>a</a:t>
            </a:r>
          </a:p>
        </p:txBody>
      </p:sp>
      <p:cxnSp>
        <p:nvCxnSpPr>
          <p:cNvPr id="724" name="Shape 724"/>
          <p:cNvCxnSpPr/>
          <p:nvPr/>
        </p:nvCxnSpPr>
        <p:spPr>
          <a:xfrm flipH="1">
            <a:off x="8644832" y="4658933"/>
            <a:ext cx="1190400" cy="1155200"/>
          </a:xfrm>
          <a:prstGeom prst="straightConnector1">
            <a:avLst/>
          </a:prstGeom>
          <a:noFill/>
          <a:ln w="9525" cap="flat" cmpd="sng">
            <a:solidFill>
              <a:srgbClr val="FF0000"/>
            </a:solidFill>
            <a:prstDash val="solid"/>
            <a:round/>
            <a:headEnd type="none" w="lg" len="lg"/>
            <a:tailEnd type="triangle" w="lg" len="lg"/>
          </a:ln>
        </p:spPr>
      </p:cxnSp>
      <p:sp>
        <p:nvSpPr>
          <p:cNvPr id="725" name="Shape 725"/>
          <p:cNvSpPr txBox="1"/>
          <p:nvPr/>
        </p:nvSpPr>
        <p:spPr>
          <a:xfrm>
            <a:off x="9043567" y="2119500"/>
            <a:ext cx="3288800" cy="1644400"/>
          </a:xfrm>
          <a:prstGeom prst="rect">
            <a:avLst/>
          </a:prstGeom>
          <a:noFill/>
          <a:ln>
            <a:noFill/>
          </a:ln>
        </p:spPr>
        <p:txBody>
          <a:bodyPr lIns="121900" tIns="121900" rIns="121900" bIns="121900" anchor="t" anchorCtr="0">
            <a:noAutofit/>
          </a:bodyPr>
          <a:lstStyle/>
          <a:p>
            <a:pPr>
              <a:spcBef>
                <a:spcPts val="0"/>
              </a:spcBef>
            </a:pPr>
            <a:r>
              <a:rPr lang="en">
                <a:solidFill>
                  <a:srgbClr val="FF0000"/>
                </a:solidFill>
              </a:rPr>
              <a:t>With p=0.5, using all inputs in the forward pass would inflate the activations by 2x from what the network was “used to” during training!</a:t>
            </a:r>
          </a:p>
          <a:p>
            <a:pPr>
              <a:spcBef>
                <a:spcPts val="0"/>
              </a:spcBef>
            </a:pPr>
            <a:r>
              <a:rPr lang="en">
                <a:solidFill>
                  <a:srgbClr val="FF0000"/>
                </a:solidFill>
              </a:rPr>
              <a:t>=&gt; Have to compensate by scaling the activations back down by ½ </a:t>
            </a:r>
          </a:p>
        </p:txBody>
      </p:sp>
      <p:sp>
        <p:nvSpPr>
          <p:cNvPr id="726" name="Shape 726"/>
          <p:cNvSpPr txBox="1"/>
          <p:nvPr/>
        </p:nvSpPr>
        <p:spPr>
          <a:xfrm>
            <a:off x="979000" y="4064000"/>
            <a:ext cx="6765600" cy="789200"/>
          </a:xfrm>
          <a:prstGeom prst="rect">
            <a:avLst/>
          </a:prstGeom>
          <a:noFill/>
          <a:ln>
            <a:noFill/>
          </a:ln>
        </p:spPr>
        <p:txBody>
          <a:bodyPr lIns="121900" tIns="121900" rIns="121900" bIns="121900" anchor="t" anchorCtr="0">
            <a:noAutofit/>
          </a:bodyPr>
          <a:lstStyle/>
          <a:p>
            <a:pPr>
              <a:spcBef>
                <a:spcPts val="0"/>
              </a:spcBef>
            </a:pPr>
            <a:r>
              <a:rPr lang="en"/>
              <a:t>w0</a:t>
            </a:r>
          </a:p>
        </p:txBody>
      </p:sp>
      <p:sp>
        <p:nvSpPr>
          <p:cNvPr id="727" name="Shape 727"/>
          <p:cNvSpPr txBox="1"/>
          <p:nvPr/>
        </p:nvSpPr>
        <p:spPr>
          <a:xfrm>
            <a:off x="2198733" y="4030700"/>
            <a:ext cx="6765600" cy="789200"/>
          </a:xfrm>
          <a:prstGeom prst="rect">
            <a:avLst/>
          </a:prstGeom>
          <a:noFill/>
          <a:ln>
            <a:noFill/>
          </a:ln>
        </p:spPr>
        <p:txBody>
          <a:bodyPr lIns="121900" tIns="121900" rIns="121900" bIns="121900" anchor="t" anchorCtr="0">
            <a:noAutofit/>
          </a:bodyPr>
          <a:lstStyle/>
          <a:p>
            <a:pPr>
              <a:spcBef>
                <a:spcPts val="0"/>
              </a:spcBef>
            </a:pPr>
            <a:r>
              <a:rPr lang="en"/>
              <a:t>w1</a:t>
            </a:r>
          </a:p>
        </p:txBody>
      </p:sp>
    </p:spTree>
    <p:extLst>
      <p:ext uri="{BB962C8B-B14F-4D97-AF65-F5344CB8AC3E}">
        <p14:creationId xmlns:p14="http://schemas.microsoft.com/office/powerpoint/2010/main" val="2036233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Shape 732"/>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42</a:t>
            </a:fld>
            <a:endParaRPr lang="en"/>
          </a:p>
        </p:txBody>
      </p:sp>
      <p:sp>
        <p:nvSpPr>
          <p:cNvPr id="733" name="Shape 733"/>
          <p:cNvSpPr txBox="1"/>
          <p:nvPr/>
        </p:nvSpPr>
        <p:spPr>
          <a:xfrm>
            <a:off x="268101" y="280867"/>
            <a:ext cx="11859999" cy="1021199"/>
          </a:xfrm>
          <a:prstGeom prst="rect">
            <a:avLst/>
          </a:prstGeom>
          <a:noFill/>
          <a:ln>
            <a:noFill/>
          </a:ln>
        </p:spPr>
        <p:txBody>
          <a:bodyPr lIns="121900" tIns="121900" rIns="121900" bIns="121900" anchor="t" anchorCtr="0">
            <a:noAutofit/>
          </a:bodyPr>
          <a:lstStyle/>
          <a:p>
            <a:pPr>
              <a:spcBef>
                <a:spcPts val="0"/>
              </a:spcBef>
            </a:pPr>
            <a:r>
              <a:rPr lang="en" sz="4000"/>
              <a:t>We can do something approximate analytically</a:t>
            </a:r>
          </a:p>
        </p:txBody>
      </p:sp>
      <p:pic>
        <p:nvPicPr>
          <p:cNvPr id="734" name="Shape 734"/>
          <p:cNvPicPr preferRelativeResize="0"/>
          <p:nvPr/>
        </p:nvPicPr>
        <p:blipFill>
          <a:blip r:embed="rId3">
            <a:alphaModFix/>
          </a:blip>
          <a:stretch>
            <a:fillRect/>
          </a:stretch>
        </p:blipFill>
        <p:spPr>
          <a:xfrm>
            <a:off x="360183" y="1379901"/>
            <a:ext cx="10960965" cy="1837500"/>
          </a:xfrm>
          <a:prstGeom prst="rect">
            <a:avLst/>
          </a:prstGeom>
          <a:noFill/>
          <a:ln>
            <a:noFill/>
          </a:ln>
        </p:spPr>
      </p:pic>
      <p:sp>
        <p:nvSpPr>
          <p:cNvPr id="735" name="Shape 735"/>
          <p:cNvSpPr txBox="1"/>
          <p:nvPr/>
        </p:nvSpPr>
        <p:spPr>
          <a:xfrm>
            <a:off x="360201" y="3498033"/>
            <a:ext cx="10784799" cy="2106400"/>
          </a:xfrm>
          <a:prstGeom prst="rect">
            <a:avLst/>
          </a:prstGeom>
          <a:noFill/>
          <a:ln>
            <a:noFill/>
          </a:ln>
        </p:spPr>
        <p:txBody>
          <a:bodyPr lIns="121900" tIns="121900" rIns="121900" bIns="121900" anchor="t" anchorCtr="0">
            <a:noAutofit/>
          </a:bodyPr>
          <a:lstStyle/>
          <a:p>
            <a:pPr>
              <a:spcBef>
                <a:spcPts val="0"/>
              </a:spcBef>
            </a:pPr>
            <a:r>
              <a:rPr lang="en" sz="3200"/>
              <a:t>At test time all neurons are active always</a:t>
            </a:r>
          </a:p>
          <a:p>
            <a:pPr>
              <a:spcBef>
                <a:spcPts val="0"/>
              </a:spcBef>
            </a:pPr>
            <a:r>
              <a:rPr lang="en" sz="3200"/>
              <a:t>=&gt; We must scale the activations so that for each neuron:</a:t>
            </a:r>
          </a:p>
          <a:p>
            <a:pPr>
              <a:spcBef>
                <a:spcPts val="0"/>
              </a:spcBef>
            </a:pPr>
            <a:r>
              <a:rPr lang="en" sz="3200" u="sng"/>
              <a:t>output at test time</a:t>
            </a:r>
            <a:r>
              <a:rPr lang="en" sz="3200"/>
              <a:t> = </a:t>
            </a:r>
            <a:r>
              <a:rPr lang="en" sz="3200" u="sng"/>
              <a:t>expected output at training time</a:t>
            </a:r>
          </a:p>
        </p:txBody>
      </p:sp>
    </p:spTree>
    <p:extLst>
      <p:ext uri="{BB962C8B-B14F-4D97-AF65-F5344CB8AC3E}">
        <p14:creationId xmlns:p14="http://schemas.microsoft.com/office/powerpoint/2010/main" val="376328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Shape 740"/>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43</a:t>
            </a:fld>
            <a:endParaRPr lang="en"/>
          </a:p>
        </p:txBody>
      </p:sp>
      <p:pic>
        <p:nvPicPr>
          <p:cNvPr id="741" name="Shape 741"/>
          <p:cNvPicPr preferRelativeResize="0"/>
          <p:nvPr/>
        </p:nvPicPr>
        <p:blipFill>
          <a:blip r:embed="rId3">
            <a:alphaModFix/>
          </a:blip>
          <a:stretch>
            <a:fillRect/>
          </a:stretch>
        </p:blipFill>
        <p:spPr>
          <a:xfrm>
            <a:off x="207265" y="127001"/>
            <a:ext cx="7451465" cy="5698833"/>
          </a:xfrm>
          <a:prstGeom prst="rect">
            <a:avLst/>
          </a:prstGeom>
          <a:noFill/>
          <a:ln>
            <a:noFill/>
          </a:ln>
        </p:spPr>
      </p:pic>
      <p:sp>
        <p:nvSpPr>
          <p:cNvPr id="742" name="Shape 742"/>
          <p:cNvSpPr txBox="1"/>
          <p:nvPr/>
        </p:nvSpPr>
        <p:spPr>
          <a:xfrm>
            <a:off x="7760333" y="43467"/>
            <a:ext cx="4521200" cy="1292000"/>
          </a:xfrm>
          <a:prstGeom prst="rect">
            <a:avLst/>
          </a:prstGeom>
          <a:noFill/>
          <a:ln>
            <a:noFill/>
          </a:ln>
        </p:spPr>
        <p:txBody>
          <a:bodyPr lIns="121900" tIns="121900" rIns="121900" bIns="121900" anchor="t" anchorCtr="0">
            <a:noAutofit/>
          </a:bodyPr>
          <a:lstStyle/>
          <a:p>
            <a:pPr>
              <a:spcBef>
                <a:spcPts val="0"/>
              </a:spcBef>
            </a:pPr>
            <a:r>
              <a:rPr lang="en" sz="4000"/>
              <a:t>Dropout Summary</a:t>
            </a:r>
          </a:p>
        </p:txBody>
      </p:sp>
      <p:sp>
        <p:nvSpPr>
          <p:cNvPr id="743" name="Shape 743"/>
          <p:cNvSpPr/>
          <p:nvPr/>
        </p:nvSpPr>
        <p:spPr>
          <a:xfrm>
            <a:off x="370234" y="2258600"/>
            <a:ext cx="7544799" cy="524800"/>
          </a:xfrm>
          <a:prstGeom prst="rect">
            <a:avLst/>
          </a:prstGeom>
          <a:noFill/>
          <a:ln w="19050" cap="flat" cmpd="sng">
            <a:solidFill>
              <a:srgbClr val="FF0000"/>
            </a:solidFill>
            <a:prstDash val="solid"/>
            <a:round/>
            <a:headEnd type="none" w="med" len="med"/>
            <a:tailEnd type="none" w="med" len="med"/>
          </a:ln>
        </p:spPr>
        <p:txBody>
          <a:bodyPr lIns="121900" tIns="121900" rIns="121900" bIns="121900" anchor="ctr" anchorCtr="0">
            <a:noAutofit/>
          </a:bodyPr>
          <a:lstStyle/>
          <a:p>
            <a:pPr>
              <a:spcBef>
                <a:spcPts val="0"/>
              </a:spcBef>
            </a:pPr>
            <a:endParaRPr/>
          </a:p>
        </p:txBody>
      </p:sp>
      <p:sp>
        <p:nvSpPr>
          <p:cNvPr id="744" name="Shape 744"/>
          <p:cNvSpPr/>
          <p:nvPr/>
        </p:nvSpPr>
        <p:spPr>
          <a:xfrm>
            <a:off x="370234" y="2964666"/>
            <a:ext cx="7544799" cy="476799"/>
          </a:xfrm>
          <a:prstGeom prst="rect">
            <a:avLst/>
          </a:prstGeom>
          <a:noFill/>
          <a:ln w="19050" cap="flat" cmpd="sng">
            <a:solidFill>
              <a:srgbClr val="FF0000"/>
            </a:solidFill>
            <a:prstDash val="solid"/>
            <a:round/>
            <a:headEnd type="none" w="med" len="med"/>
            <a:tailEnd type="none" w="med" len="med"/>
          </a:ln>
        </p:spPr>
        <p:txBody>
          <a:bodyPr lIns="121900" tIns="121900" rIns="121900" bIns="121900" anchor="ctr" anchorCtr="0">
            <a:noAutofit/>
          </a:bodyPr>
          <a:lstStyle/>
          <a:p>
            <a:pPr>
              <a:spcBef>
                <a:spcPts val="0"/>
              </a:spcBef>
            </a:pPr>
            <a:endParaRPr/>
          </a:p>
        </p:txBody>
      </p:sp>
      <p:sp>
        <p:nvSpPr>
          <p:cNvPr id="745" name="Shape 745"/>
          <p:cNvSpPr txBox="1"/>
          <p:nvPr/>
        </p:nvSpPr>
        <p:spPr>
          <a:xfrm>
            <a:off x="8053500" y="2447201"/>
            <a:ext cx="4169600" cy="833999"/>
          </a:xfrm>
          <a:prstGeom prst="rect">
            <a:avLst/>
          </a:prstGeom>
          <a:noFill/>
          <a:ln>
            <a:noFill/>
          </a:ln>
        </p:spPr>
        <p:txBody>
          <a:bodyPr lIns="121900" tIns="121900" rIns="121900" bIns="121900" anchor="t" anchorCtr="0">
            <a:noAutofit/>
          </a:bodyPr>
          <a:lstStyle/>
          <a:p>
            <a:pPr>
              <a:spcBef>
                <a:spcPts val="0"/>
              </a:spcBef>
            </a:pPr>
            <a:r>
              <a:rPr lang="en" sz="3200">
                <a:solidFill>
                  <a:srgbClr val="FF0000"/>
                </a:solidFill>
              </a:rPr>
              <a:t>drop in forward pass</a:t>
            </a:r>
          </a:p>
        </p:txBody>
      </p:sp>
      <p:sp>
        <p:nvSpPr>
          <p:cNvPr id="746" name="Shape 746"/>
          <p:cNvSpPr/>
          <p:nvPr/>
        </p:nvSpPr>
        <p:spPr>
          <a:xfrm>
            <a:off x="4193201" y="4941467"/>
            <a:ext cx="3721999" cy="649600"/>
          </a:xfrm>
          <a:prstGeom prst="rect">
            <a:avLst/>
          </a:prstGeom>
          <a:noFill/>
          <a:ln w="19050" cap="flat" cmpd="sng">
            <a:solidFill>
              <a:srgbClr val="FF0000"/>
            </a:solidFill>
            <a:prstDash val="solid"/>
            <a:round/>
            <a:headEnd type="none" w="med" len="med"/>
            <a:tailEnd type="none" w="med" len="med"/>
          </a:ln>
        </p:spPr>
        <p:txBody>
          <a:bodyPr lIns="121900" tIns="121900" rIns="121900" bIns="121900" anchor="ctr" anchorCtr="0">
            <a:noAutofit/>
          </a:bodyPr>
          <a:lstStyle/>
          <a:p>
            <a:pPr>
              <a:spcBef>
                <a:spcPts val="0"/>
              </a:spcBef>
            </a:pPr>
            <a:endParaRPr/>
          </a:p>
        </p:txBody>
      </p:sp>
      <p:sp>
        <p:nvSpPr>
          <p:cNvPr id="747" name="Shape 747"/>
          <p:cNvSpPr txBox="1"/>
          <p:nvPr/>
        </p:nvSpPr>
        <p:spPr>
          <a:xfrm>
            <a:off x="8066933" y="4881467"/>
            <a:ext cx="4169600" cy="833999"/>
          </a:xfrm>
          <a:prstGeom prst="rect">
            <a:avLst/>
          </a:prstGeom>
          <a:noFill/>
          <a:ln>
            <a:noFill/>
          </a:ln>
        </p:spPr>
        <p:txBody>
          <a:bodyPr lIns="121900" tIns="121900" rIns="121900" bIns="121900" anchor="t" anchorCtr="0">
            <a:noAutofit/>
          </a:bodyPr>
          <a:lstStyle/>
          <a:p>
            <a:pPr>
              <a:spcBef>
                <a:spcPts val="0"/>
              </a:spcBef>
            </a:pPr>
            <a:r>
              <a:rPr lang="en" sz="3200">
                <a:solidFill>
                  <a:srgbClr val="FF0000"/>
                </a:solidFill>
              </a:rPr>
              <a:t>scale at test time</a:t>
            </a:r>
          </a:p>
        </p:txBody>
      </p:sp>
    </p:spTree>
    <p:extLst>
      <p:ext uri="{BB962C8B-B14F-4D97-AF65-F5344CB8AC3E}">
        <p14:creationId xmlns:p14="http://schemas.microsoft.com/office/powerpoint/2010/main" val="15745637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Shape 752"/>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44</a:t>
            </a:fld>
            <a:endParaRPr lang="en"/>
          </a:p>
        </p:txBody>
      </p:sp>
      <p:sp>
        <p:nvSpPr>
          <p:cNvPr id="753" name="Shape 753"/>
          <p:cNvSpPr txBox="1"/>
          <p:nvPr/>
        </p:nvSpPr>
        <p:spPr>
          <a:xfrm>
            <a:off x="446833" y="64367"/>
            <a:ext cx="11502400" cy="740400"/>
          </a:xfrm>
          <a:prstGeom prst="rect">
            <a:avLst/>
          </a:prstGeom>
          <a:noFill/>
          <a:ln>
            <a:noFill/>
          </a:ln>
        </p:spPr>
        <p:txBody>
          <a:bodyPr lIns="121900" tIns="121900" rIns="121900" bIns="121900" anchor="t" anchorCtr="0">
            <a:noAutofit/>
          </a:bodyPr>
          <a:lstStyle/>
          <a:p>
            <a:pPr>
              <a:spcBef>
                <a:spcPts val="0"/>
              </a:spcBef>
            </a:pPr>
            <a:r>
              <a:rPr lang="en" sz="4000"/>
              <a:t>More common: “Inverted dropout”</a:t>
            </a:r>
          </a:p>
        </p:txBody>
      </p:sp>
      <p:pic>
        <p:nvPicPr>
          <p:cNvPr id="754" name="Shape 754"/>
          <p:cNvPicPr preferRelativeResize="0"/>
          <p:nvPr/>
        </p:nvPicPr>
        <p:blipFill>
          <a:blip r:embed="rId3">
            <a:alphaModFix/>
          </a:blip>
          <a:stretch>
            <a:fillRect/>
          </a:stretch>
        </p:blipFill>
        <p:spPr>
          <a:xfrm>
            <a:off x="638334" y="970716"/>
            <a:ext cx="7385532" cy="4916565"/>
          </a:xfrm>
          <a:prstGeom prst="rect">
            <a:avLst/>
          </a:prstGeom>
          <a:noFill/>
          <a:ln>
            <a:noFill/>
          </a:ln>
        </p:spPr>
      </p:pic>
      <p:sp>
        <p:nvSpPr>
          <p:cNvPr id="755" name="Shape 755"/>
          <p:cNvSpPr/>
          <p:nvPr/>
        </p:nvSpPr>
        <p:spPr>
          <a:xfrm>
            <a:off x="751733" y="2211967"/>
            <a:ext cx="7385600" cy="524800"/>
          </a:xfrm>
          <a:prstGeom prst="rect">
            <a:avLst/>
          </a:prstGeom>
          <a:noFill/>
          <a:ln w="19050" cap="flat" cmpd="sng">
            <a:solidFill>
              <a:srgbClr val="FF0000"/>
            </a:solidFill>
            <a:prstDash val="solid"/>
            <a:round/>
            <a:headEnd type="none" w="med" len="med"/>
            <a:tailEnd type="none" w="med" len="med"/>
          </a:ln>
        </p:spPr>
        <p:txBody>
          <a:bodyPr lIns="121900" tIns="121900" rIns="121900" bIns="121900" anchor="ctr" anchorCtr="0">
            <a:noAutofit/>
          </a:bodyPr>
          <a:lstStyle/>
          <a:p>
            <a:pPr>
              <a:spcBef>
                <a:spcPts val="0"/>
              </a:spcBef>
            </a:pPr>
            <a:endParaRPr/>
          </a:p>
        </p:txBody>
      </p:sp>
      <p:sp>
        <p:nvSpPr>
          <p:cNvPr id="756" name="Shape 756"/>
          <p:cNvSpPr/>
          <p:nvPr/>
        </p:nvSpPr>
        <p:spPr>
          <a:xfrm>
            <a:off x="751728" y="2961701"/>
            <a:ext cx="7385600" cy="467999"/>
          </a:xfrm>
          <a:prstGeom prst="rect">
            <a:avLst/>
          </a:prstGeom>
          <a:noFill/>
          <a:ln w="19050" cap="flat" cmpd="sng">
            <a:solidFill>
              <a:srgbClr val="FF0000"/>
            </a:solidFill>
            <a:prstDash val="solid"/>
            <a:round/>
            <a:headEnd type="none" w="med" len="med"/>
            <a:tailEnd type="none" w="med" len="med"/>
          </a:ln>
        </p:spPr>
        <p:txBody>
          <a:bodyPr lIns="121900" tIns="121900" rIns="121900" bIns="121900" anchor="ctr" anchorCtr="0">
            <a:noAutofit/>
          </a:bodyPr>
          <a:lstStyle/>
          <a:p>
            <a:pPr>
              <a:spcBef>
                <a:spcPts val="0"/>
              </a:spcBef>
            </a:pPr>
            <a:endParaRPr/>
          </a:p>
        </p:txBody>
      </p:sp>
      <p:cxnSp>
        <p:nvCxnSpPr>
          <p:cNvPr id="757" name="Shape 757"/>
          <p:cNvCxnSpPr/>
          <p:nvPr/>
        </p:nvCxnSpPr>
        <p:spPr>
          <a:xfrm flipH="1">
            <a:off x="4583334" y="4468267"/>
            <a:ext cx="2680799" cy="536400"/>
          </a:xfrm>
          <a:prstGeom prst="straightConnector1">
            <a:avLst/>
          </a:prstGeom>
          <a:noFill/>
          <a:ln w="19050" cap="flat" cmpd="sng">
            <a:solidFill>
              <a:srgbClr val="FF0000"/>
            </a:solidFill>
            <a:prstDash val="solid"/>
            <a:round/>
            <a:headEnd type="none" w="lg" len="lg"/>
            <a:tailEnd type="triangle" w="lg" len="lg"/>
          </a:ln>
        </p:spPr>
      </p:cxnSp>
      <p:sp>
        <p:nvSpPr>
          <p:cNvPr id="758" name="Shape 758"/>
          <p:cNvSpPr txBox="1"/>
          <p:nvPr/>
        </p:nvSpPr>
        <p:spPr>
          <a:xfrm>
            <a:off x="7468401" y="4098033"/>
            <a:ext cx="4582799" cy="740400"/>
          </a:xfrm>
          <a:prstGeom prst="rect">
            <a:avLst/>
          </a:prstGeom>
          <a:noFill/>
          <a:ln>
            <a:noFill/>
          </a:ln>
        </p:spPr>
        <p:txBody>
          <a:bodyPr lIns="121900" tIns="121900" rIns="121900" bIns="121900" anchor="t" anchorCtr="0">
            <a:noAutofit/>
          </a:bodyPr>
          <a:lstStyle/>
          <a:p>
            <a:pPr>
              <a:spcBef>
                <a:spcPts val="0"/>
              </a:spcBef>
            </a:pPr>
            <a:r>
              <a:rPr lang="en" sz="3200">
                <a:solidFill>
                  <a:srgbClr val="FF0000"/>
                </a:solidFill>
              </a:rPr>
              <a:t>test time is unchanged!</a:t>
            </a:r>
          </a:p>
        </p:txBody>
      </p:sp>
    </p:spTree>
    <p:extLst>
      <p:ext uri="{BB962C8B-B14F-4D97-AF65-F5344CB8AC3E}">
        <p14:creationId xmlns:p14="http://schemas.microsoft.com/office/powerpoint/2010/main" val="1511609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67600" y="1447800"/>
            <a:ext cx="4102100" cy="4203700"/>
          </a:xfrm>
          <a:prstGeom prst="rect">
            <a:avLst/>
          </a:prstGeom>
        </p:spPr>
      </p:pic>
      <p:pic>
        <p:nvPicPr>
          <p:cNvPr id="3" name="Picture 2"/>
          <p:cNvPicPr>
            <a:picLocks noChangeAspect="1"/>
          </p:cNvPicPr>
          <p:nvPr/>
        </p:nvPicPr>
        <p:blipFill>
          <a:blip r:embed="rId3"/>
          <a:stretch>
            <a:fillRect/>
          </a:stretch>
        </p:blipFill>
        <p:spPr>
          <a:xfrm>
            <a:off x="457200" y="1600200"/>
            <a:ext cx="6429286" cy="3486150"/>
          </a:xfrm>
          <a:prstGeom prst="rect">
            <a:avLst/>
          </a:prstGeom>
        </p:spPr>
      </p:pic>
      <p:sp>
        <p:nvSpPr>
          <p:cNvPr id="4" name="TextBox 3"/>
          <p:cNvSpPr txBox="1"/>
          <p:nvPr/>
        </p:nvSpPr>
        <p:spPr>
          <a:xfrm>
            <a:off x="8077200" y="6248400"/>
            <a:ext cx="3070071" cy="369332"/>
          </a:xfrm>
          <a:prstGeom prst="rect">
            <a:avLst/>
          </a:prstGeom>
          <a:noFill/>
        </p:spPr>
        <p:txBody>
          <a:bodyPr wrap="none" rtlCol="0">
            <a:spAutoFit/>
          </a:bodyPr>
          <a:lstStyle/>
          <a:p>
            <a:r>
              <a:rPr lang="en-US" smtClean="0"/>
              <a:t>Srivastava et al, JMLR 2014</a:t>
            </a:r>
            <a:endParaRPr lang="en-US"/>
          </a:p>
        </p:txBody>
      </p:sp>
    </p:spTree>
    <p:extLst>
      <p:ext uri="{BB962C8B-B14F-4D97-AF65-F5344CB8AC3E}">
        <p14:creationId xmlns:p14="http://schemas.microsoft.com/office/powerpoint/2010/main" val="3436861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0" y="0"/>
            <a:ext cx="12192000" cy="1524000"/>
          </a:xfrm>
          <a:prstGeom prst="rect">
            <a:avLst/>
          </a:prstGeom>
          <a:solidFill>
            <a:schemeClr val="bg1"/>
          </a:solidFill>
          <a:ln w="9525">
            <a:noFill/>
            <a:miter lim="800000"/>
            <a:headEnd/>
            <a:tailEnd/>
          </a:ln>
        </p:spPr>
        <p:txBody>
          <a:bodyPr wrap="none" anchor="ctr"/>
          <a:lstStyle/>
          <a:p>
            <a:endParaRPr lang="en-US" dirty="0">
              <a:latin typeface="WeblySleek UI Semilight" charset="0"/>
            </a:endParaRPr>
          </a:p>
        </p:txBody>
      </p:sp>
      <p:sp>
        <p:nvSpPr>
          <p:cNvPr id="2" name="Title 1"/>
          <p:cNvSpPr>
            <a:spLocks noGrp="1"/>
          </p:cNvSpPr>
          <p:nvPr>
            <p:ph type="ctrTitle"/>
          </p:nvPr>
        </p:nvSpPr>
        <p:spPr/>
        <p:txBody>
          <a:bodyPr/>
          <a:lstStyle/>
          <a:p>
            <a:r>
              <a:rPr lang="en-US" dirty="0" smtClean="0"/>
              <a:t>Variants</a:t>
            </a:r>
            <a:endParaRPr lang="en-US" dirty="0"/>
          </a:p>
        </p:txBody>
      </p:sp>
    </p:spTree>
    <p:extLst>
      <p:ext uri="{BB962C8B-B14F-4D97-AF65-F5344CB8AC3E}">
        <p14:creationId xmlns:p14="http://schemas.microsoft.com/office/powerpoint/2010/main" val="11224616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Dropconnect</a:t>
            </a:r>
            <a:endParaRPr lang="en-US" dirty="0"/>
          </a:p>
        </p:txBody>
      </p:sp>
      <p:pic>
        <p:nvPicPr>
          <p:cNvPr id="4" name="Picture 3"/>
          <p:cNvPicPr>
            <a:picLocks noChangeAspect="1"/>
          </p:cNvPicPr>
          <p:nvPr/>
        </p:nvPicPr>
        <p:blipFill>
          <a:blip r:embed="rId2"/>
          <a:stretch>
            <a:fillRect/>
          </a:stretch>
        </p:blipFill>
        <p:spPr>
          <a:xfrm>
            <a:off x="0" y="1600200"/>
            <a:ext cx="12192000" cy="4043391"/>
          </a:xfrm>
          <a:prstGeom prst="rect">
            <a:avLst/>
          </a:prstGeom>
        </p:spPr>
      </p:pic>
      <p:sp>
        <p:nvSpPr>
          <p:cNvPr id="5" name="TextBox 4"/>
          <p:cNvSpPr txBox="1"/>
          <p:nvPr/>
        </p:nvSpPr>
        <p:spPr>
          <a:xfrm>
            <a:off x="8843963" y="6357938"/>
            <a:ext cx="2398990" cy="369332"/>
          </a:xfrm>
          <a:prstGeom prst="rect">
            <a:avLst/>
          </a:prstGeom>
          <a:noFill/>
        </p:spPr>
        <p:txBody>
          <a:bodyPr wrap="none" rtlCol="0">
            <a:spAutoFit/>
          </a:bodyPr>
          <a:lstStyle/>
          <a:p>
            <a:r>
              <a:rPr lang="en-US" dirty="0" smtClean="0"/>
              <a:t>Wan et al, ICML 2013</a:t>
            </a:r>
            <a:endParaRPr lang="en-US" dirty="0"/>
          </a:p>
        </p:txBody>
      </p:sp>
    </p:spTree>
    <p:extLst>
      <p:ext uri="{BB962C8B-B14F-4D97-AF65-F5344CB8AC3E}">
        <p14:creationId xmlns:p14="http://schemas.microsoft.com/office/powerpoint/2010/main" val="17122495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6750" y="812800"/>
            <a:ext cx="10858500" cy="5232400"/>
          </a:xfrm>
          <a:prstGeom prst="rect">
            <a:avLst/>
          </a:prstGeom>
        </p:spPr>
      </p:pic>
    </p:spTree>
    <p:extLst>
      <p:ext uri="{BB962C8B-B14F-4D97-AF65-F5344CB8AC3E}">
        <p14:creationId xmlns:p14="http://schemas.microsoft.com/office/powerpoint/2010/main" val="20875659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200" y="533400"/>
            <a:ext cx="10528300" cy="3721100"/>
          </a:xfrm>
          <a:prstGeom prst="rect">
            <a:avLst/>
          </a:prstGeom>
        </p:spPr>
      </p:pic>
    </p:spTree>
    <p:extLst>
      <p:ext uri="{BB962C8B-B14F-4D97-AF65-F5344CB8AC3E}">
        <p14:creationId xmlns:p14="http://schemas.microsoft.com/office/powerpoint/2010/main" val="385962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0" y="0"/>
            <a:ext cx="12192000" cy="1524000"/>
          </a:xfrm>
          <a:prstGeom prst="rect">
            <a:avLst/>
          </a:prstGeom>
          <a:solidFill>
            <a:schemeClr val="bg1"/>
          </a:solidFill>
          <a:ln w="9525">
            <a:noFill/>
            <a:miter lim="800000"/>
            <a:headEnd/>
            <a:tailEnd/>
          </a:ln>
        </p:spPr>
        <p:txBody>
          <a:bodyPr wrap="none" anchor="ctr"/>
          <a:lstStyle/>
          <a:p>
            <a:endParaRPr lang="en-US" dirty="0">
              <a:latin typeface="WeblySleek UI Semilight" charset="0"/>
            </a:endParaRPr>
          </a:p>
        </p:txBody>
      </p:sp>
      <p:sp>
        <p:nvSpPr>
          <p:cNvPr id="2" name="Title 1"/>
          <p:cNvSpPr>
            <a:spLocks noGrp="1"/>
          </p:cNvSpPr>
          <p:nvPr>
            <p:ph type="ctrTitle"/>
          </p:nvPr>
        </p:nvSpPr>
        <p:spPr/>
        <p:txBody>
          <a:bodyPr/>
          <a:lstStyle/>
          <a:p>
            <a:r>
              <a:rPr lang="en-US" dirty="0" smtClean="0"/>
              <a:t>Initialization</a:t>
            </a:r>
            <a:endParaRPr lang="en-US" dirty="0"/>
          </a:p>
        </p:txBody>
      </p:sp>
    </p:spTree>
    <p:extLst>
      <p:ext uri="{BB962C8B-B14F-4D97-AF65-F5344CB8AC3E}">
        <p14:creationId xmlns:p14="http://schemas.microsoft.com/office/powerpoint/2010/main" val="4677129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does this work?</a:t>
            </a:r>
            <a:endParaRPr lang="en-US" dirty="0"/>
          </a:p>
        </p:txBody>
      </p:sp>
      <p:sp>
        <p:nvSpPr>
          <p:cNvPr id="4" name="Rectangle 3"/>
          <p:cNvSpPr/>
          <p:nvPr/>
        </p:nvSpPr>
        <p:spPr>
          <a:xfrm>
            <a:off x="1981200" y="2819400"/>
            <a:ext cx="8686800" cy="1200329"/>
          </a:xfrm>
          <a:prstGeom prst="rect">
            <a:avLst/>
          </a:prstGeom>
        </p:spPr>
        <p:txBody>
          <a:bodyPr wrap="square">
            <a:spAutoFit/>
          </a:bodyPr>
          <a:lstStyle/>
          <a:p>
            <a:r>
              <a:rPr lang="en-US" dirty="0" smtClean="0"/>
              <a:t>“The </a:t>
            </a:r>
            <a:r>
              <a:rPr lang="en-US" dirty="0"/>
              <a:t>important result from Eqn. 5 is that the complexity is a linear function of the probability p of an element being kept in </a:t>
            </a:r>
            <a:r>
              <a:rPr lang="en-US" dirty="0" err="1"/>
              <a:t>DropConnect</a:t>
            </a:r>
            <a:r>
              <a:rPr lang="en-US" dirty="0"/>
              <a:t> or Dropout. When p = 0, the model complexity is zero, since the input has no influence on the output. When p = 1, it returns to the complexity of a standard model</a:t>
            </a:r>
            <a:r>
              <a:rPr lang="en-US" dirty="0" smtClean="0"/>
              <a:t>.”</a:t>
            </a:r>
            <a:endParaRPr lang="en-US" dirty="0"/>
          </a:p>
        </p:txBody>
      </p:sp>
    </p:spTree>
    <p:extLst>
      <p:ext uri="{BB962C8B-B14F-4D97-AF65-F5344CB8AC3E}">
        <p14:creationId xmlns:p14="http://schemas.microsoft.com/office/powerpoint/2010/main" val="218106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“Shakeout”</a:t>
            </a:r>
            <a:endParaRPr lang="en-US" dirty="0"/>
          </a:p>
        </p:txBody>
      </p:sp>
      <p:sp>
        <p:nvSpPr>
          <p:cNvPr id="4" name="Rectangle 3"/>
          <p:cNvSpPr/>
          <p:nvPr/>
        </p:nvSpPr>
        <p:spPr>
          <a:xfrm>
            <a:off x="838200" y="1600200"/>
            <a:ext cx="5943600" cy="3416320"/>
          </a:xfrm>
          <a:prstGeom prst="rect">
            <a:avLst/>
          </a:prstGeom>
        </p:spPr>
        <p:txBody>
          <a:bodyPr wrap="square">
            <a:spAutoFit/>
          </a:bodyPr>
          <a:lstStyle/>
          <a:p>
            <a:r>
              <a:rPr lang="en-US" dirty="0" smtClean="0"/>
              <a:t>“Instead </a:t>
            </a:r>
            <a:r>
              <a:rPr lang="en-US" dirty="0"/>
              <a:t>of randomly discarding units as Dropout does at the training stage, our method randomly chooses to enhance or inverse the contributions of each unit to the next layer. These operations can lead to a profound change to the regularization </a:t>
            </a:r>
            <a:r>
              <a:rPr lang="en-US" dirty="0" smtClean="0"/>
              <a:t>effect.</a:t>
            </a:r>
          </a:p>
          <a:p>
            <a:endParaRPr lang="en-US" dirty="0"/>
          </a:p>
          <a:p>
            <a:r>
              <a:rPr lang="en-US" dirty="0" smtClean="0"/>
              <a:t>We </a:t>
            </a:r>
            <a:r>
              <a:rPr lang="en-US" dirty="0"/>
              <a:t>have proved that the new training scheme imposes a combination of L1 regularization and L2 regularization on the weights of the model. We call our scheme “Shakeout” because of the randomly “shaking” process and the L1 regularization effect pushing network weights to zero</a:t>
            </a:r>
            <a:r>
              <a:rPr lang="en-US" dirty="0" smtClean="0"/>
              <a:t>.”</a:t>
            </a:r>
            <a:endParaRPr lang="en-US" dirty="0"/>
          </a:p>
        </p:txBody>
      </p:sp>
      <p:sp>
        <p:nvSpPr>
          <p:cNvPr id="5" name="TextBox 4"/>
          <p:cNvSpPr txBox="1"/>
          <p:nvPr/>
        </p:nvSpPr>
        <p:spPr>
          <a:xfrm>
            <a:off x="838200" y="5316557"/>
            <a:ext cx="5553764" cy="923330"/>
          </a:xfrm>
          <a:prstGeom prst="rect">
            <a:avLst/>
          </a:prstGeom>
          <a:noFill/>
        </p:spPr>
        <p:txBody>
          <a:bodyPr wrap="none" rtlCol="0">
            <a:spAutoFit/>
          </a:bodyPr>
          <a:lstStyle/>
          <a:p>
            <a:r>
              <a:rPr lang="en-US" dirty="0" smtClean="0"/>
              <a:t>Claims:</a:t>
            </a:r>
          </a:p>
          <a:p>
            <a:r>
              <a:rPr lang="en-US" dirty="0" smtClean="0"/>
              <a:t>     - Effectively implements Elastic Net regularization</a:t>
            </a:r>
          </a:p>
          <a:p>
            <a:r>
              <a:rPr lang="en-US" dirty="0"/>
              <a:t> </a:t>
            </a:r>
            <a:r>
              <a:rPr lang="en-US" dirty="0" smtClean="0"/>
              <a:t>    - Leads to increased model sparsity</a:t>
            </a:r>
            <a:endParaRPr lang="en-US" dirty="0"/>
          </a:p>
        </p:txBody>
      </p:sp>
      <p:pic>
        <p:nvPicPr>
          <p:cNvPr id="6" name="Picture 5"/>
          <p:cNvPicPr>
            <a:picLocks noChangeAspect="1"/>
          </p:cNvPicPr>
          <p:nvPr/>
        </p:nvPicPr>
        <p:blipFill>
          <a:blip r:embed="rId2"/>
          <a:stretch>
            <a:fillRect/>
          </a:stretch>
        </p:blipFill>
        <p:spPr>
          <a:xfrm>
            <a:off x="7070508" y="533400"/>
            <a:ext cx="5088153" cy="5791200"/>
          </a:xfrm>
          <a:prstGeom prst="rect">
            <a:avLst/>
          </a:prstGeom>
        </p:spPr>
      </p:pic>
    </p:spTree>
    <p:extLst>
      <p:ext uri="{BB962C8B-B14F-4D97-AF65-F5344CB8AC3E}">
        <p14:creationId xmlns:p14="http://schemas.microsoft.com/office/powerpoint/2010/main" val="16675316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“Shakeout”</a:t>
            </a:r>
            <a:endParaRPr lang="en-US" dirty="0"/>
          </a:p>
        </p:txBody>
      </p:sp>
      <p:pic>
        <p:nvPicPr>
          <p:cNvPr id="4" name="Picture 3"/>
          <p:cNvPicPr>
            <a:picLocks noChangeAspect="1"/>
          </p:cNvPicPr>
          <p:nvPr/>
        </p:nvPicPr>
        <p:blipFill>
          <a:blip r:embed="rId2"/>
          <a:stretch>
            <a:fillRect/>
          </a:stretch>
        </p:blipFill>
        <p:spPr>
          <a:xfrm>
            <a:off x="571500" y="1524000"/>
            <a:ext cx="11049000" cy="4330700"/>
          </a:xfrm>
          <a:prstGeom prst="rect">
            <a:avLst/>
          </a:prstGeom>
        </p:spPr>
      </p:pic>
    </p:spTree>
    <p:extLst>
      <p:ext uri="{BB962C8B-B14F-4D97-AF65-F5344CB8AC3E}">
        <p14:creationId xmlns:p14="http://schemas.microsoft.com/office/powerpoint/2010/main" val="99458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“Shakeout”</a:t>
            </a:r>
            <a:endParaRPr lang="en-US" dirty="0"/>
          </a:p>
        </p:txBody>
      </p:sp>
      <p:pic>
        <p:nvPicPr>
          <p:cNvPr id="4" name="Picture 3"/>
          <p:cNvPicPr>
            <a:picLocks noChangeAspect="1"/>
          </p:cNvPicPr>
          <p:nvPr/>
        </p:nvPicPr>
        <p:blipFill>
          <a:blip r:embed="rId2"/>
          <a:stretch>
            <a:fillRect/>
          </a:stretch>
        </p:blipFill>
        <p:spPr>
          <a:xfrm>
            <a:off x="463550" y="1524000"/>
            <a:ext cx="11264900" cy="4343400"/>
          </a:xfrm>
          <a:prstGeom prst="rect">
            <a:avLst/>
          </a:prstGeom>
        </p:spPr>
      </p:pic>
    </p:spTree>
    <p:extLst>
      <p:ext uri="{BB962C8B-B14F-4D97-AF65-F5344CB8AC3E}">
        <p14:creationId xmlns:p14="http://schemas.microsoft.com/office/powerpoint/2010/main" val="13654027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DropIn</a:t>
            </a:r>
            <a:r>
              <a:rPr lang="en-US" dirty="0" smtClean="0"/>
              <a:t>”</a:t>
            </a:r>
            <a:endParaRPr lang="en-US" dirty="0"/>
          </a:p>
        </p:txBody>
      </p:sp>
      <p:sp>
        <p:nvSpPr>
          <p:cNvPr id="4" name="TextBox 3"/>
          <p:cNvSpPr txBox="1"/>
          <p:nvPr/>
        </p:nvSpPr>
        <p:spPr>
          <a:xfrm>
            <a:off x="1190625" y="1438870"/>
            <a:ext cx="10622755" cy="923330"/>
          </a:xfrm>
          <a:prstGeom prst="rect">
            <a:avLst/>
          </a:prstGeom>
          <a:noFill/>
        </p:spPr>
        <p:txBody>
          <a:bodyPr wrap="square" rtlCol="0">
            <a:spAutoFit/>
          </a:bodyPr>
          <a:lstStyle/>
          <a:p>
            <a:r>
              <a:rPr lang="en-US" dirty="0" smtClean="0"/>
              <a:t>“We </a:t>
            </a:r>
            <a:r>
              <a:rPr lang="en-US" dirty="0"/>
              <a:t>introduce the concept of dynamically growing a neural network during training. In particular, an untrainable deep network starts as a trainable shallow network and newly added layers are slowly, organically added during training, thereby increasing the network’s </a:t>
            </a:r>
            <a:r>
              <a:rPr lang="en-US" dirty="0" smtClean="0"/>
              <a:t>depth.</a:t>
            </a:r>
            <a:endParaRPr lang="en-US" dirty="0"/>
          </a:p>
        </p:txBody>
      </p:sp>
      <p:sp>
        <p:nvSpPr>
          <p:cNvPr id="6" name="TextBox 5"/>
          <p:cNvSpPr txBox="1"/>
          <p:nvPr/>
        </p:nvSpPr>
        <p:spPr>
          <a:xfrm>
            <a:off x="5410200" y="2515484"/>
            <a:ext cx="6403180" cy="1477328"/>
          </a:xfrm>
          <a:prstGeom prst="rect">
            <a:avLst/>
          </a:prstGeom>
          <a:noFill/>
        </p:spPr>
        <p:txBody>
          <a:bodyPr wrap="square" rtlCol="0">
            <a:spAutoFit/>
          </a:bodyPr>
          <a:lstStyle/>
          <a:p>
            <a:r>
              <a:rPr lang="en-US" dirty="0" err="1"/>
              <a:t>DropIn</a:t>
            </a:r>
            <a:r>
              <a:rPr lang="en-US" dirty="0"/>
              <a:t> can be used in a mode analogous to dropout [20] for the regularization of a deep neural network during training. Instead of setting random activations to zero, as is done in dropout, </a:t>
            </a:r>
            <a:r>
              <a:rPr lang="en-US" dirty="0" err="1"/>
              <a:t>DropIn</a:t>
            </a:r>
            <a:r>
              <a:rPr lang="en-US" dirty="0"/>
              <a:t> sets these activations to the activations from a previous layer. </a:t>
            </a:r>
          </a:p>
        </p:txBody>
      </p:sp>
      <p:pic>
        <p:nvPicPr>
          <p:cNvPr id="7" name="Picture 6"/>
          <p:cNvPicPr>
            <a:picLocks noChangeAspect="1"/>
          </p:cNvPicPr>
          <p:nvPr/>
        </p:nvPicPr>
        <p:blipFill>
          <a:blip r:embed="rId2"/>
          <a:stretch>
            <a:fillRect/>
          </a:stretch>
        </p:blipFill>
        <p:spPr>
          <a:xfrm>
            <a:off x="838200" y="2667000"/>
            <a:ext cx="4292600" cy="3721100"/>
          </a:xfrm>
          <a:prstGeom prst="rect">
            <a:avLst/>
          </a:prstGeom>
        </p:spPr>
      </p:pic>
      <p:pic>
        <p:nvPicPr>
          <p:cNvPr id="8" name="Picture 7"/>
          <p:cNvPicPr>
            <a:picLocks noChangeAspect="1"/>
          </p:cNvPicPr>
          <p:nvPr/>
        </p:nvPicPr>
        <p:blipFill>
          <a:blip r:embed="rId3"/>
          <a:stretch>
            <a:fillRect/>
          </a:stretch>
        </p:blipFill>
        <p:spPr>
          <a:xfrm>
            <a:off x="6782990" y="4048809"/>
            <a:ext cx="4495800" cy="2809191"/>
          </a:xfrm>
          <a:prstGeom prst="rect">
            <a:avLst/>
          </a:prstGeom>
        </p:spPr>
      </p:pic>
      <p:sp>
        <p:nvSpPr>
          <p:cNvPr id="5" name="TextBox 4"/>
          <p:cNvSpPr txBox="1"/>
          <p:nvPr/>
        </p:nvSpPr>
        <p:spPr>
          <a:xfrm>
            <a:off x="9192150" y="354568"/>
            <a:ext cx="2621230" cy="369332"/>
          </a:xfrm>
          <a:prstGeom prst="rect">
            <a:avLst/>
          </a:prstGeom>
          <a:noFill/>
        </p:spPr>
        <p:txBody>
          <a:bodyPr wrap="none" rtlCol="0">
            <a:spAutoFit/>
          </a:bodyPr>
          <a:lstStyle/>
          <a:p>
            <a:r>
              <a:rPr lang="en-US" smtClean="0"/>
              <a:t>Smith et al, CVPR 2016</a:t>
            </a:r>
            <a:endParaRPr lang="en-US"/>
          </a:p>
        </p:txBody>
      </p:sp>
    </p:spTree>
    <p:extLst>
      <p:ext uri="{BB962C8B-B14F-4D97-AF65-F5344CB8AC3E}">
        <p14:creationId xmlns:p14="http://schemas.microsoft.com/office/powerpoint/2010/main" val="4367414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dropout – “standout”</a:t>
            </a:r>
            <a:endParaRPr lang="en-US" dirty="0"/>
          </a:p>
        </p:txBody>
      </p:sp>
      <p:sp>
        <p:nvSpPr>
          <p:cNvPr id="4" name="TextBox 3"/>
          <p:cNvSpPr txBox="1"/>
          <p:nvPr/>
        </p:nvSpPr>
        <p:spPr>
          <a:xfrm>
            <a:off x="8991600" y="6248400"/>
            <a:ext cx="2091214" cy="369332"/>
          </a:xfrm>
          <a:prstGeom prst="rect">
            <a:avLst/>
          </a:prstGeom>
          <a:noFill/>
        </p:spPr>
        <p:txBody>
          <a:bodyPr wrap="none" rtlCol="0">
            <a:spAutoFit/>
          </a:bodyPr>
          <a:lstStyle/>
          <a:p>
            <a:r>
              <a:rPr lang="en-US" smtClean="0"/>
              <a:t>Ba and Frey, NIPS</a:t>
            </a:r>
            <a:endParaRPr lang="en-US"/>
          </a:p>
        </p:txBody>
      </p:sp>
      <p:pic>
        <p:nvPicPr>
          <p:cNvPr id="8" name="Picture 7"/>
          <p:cNvPicPr>
            <a:picLocks noChangeAspect="1"/>
          </p:cNvPicPr>
          <p:nvPr/>
        </p:nvPicPr>
        <p:blipFill>
          <a:blip r:embed="rId2">
            <a:clrChange>
              <a:clrFrom>
                <a:srgbClr val="FFFFFF"/>
              </a:clrFrom>
              <a:clrTo>
                <a:srgbClr val="FFFFFF">
                  <a:alpha val="0"/>
                </a:srgbClr>
              </a:clrTo>
            </a:clrChange>
          </a:blip>
          <a:stretch>
            <a:fillRect/>
          </a:stretch>
        </p:blipFill>
        <p:spPr>
          <a:xfrm>
            <a:off x="14287" y="3733800"/>
            <a:ext cx="12192000" cy="2559646"/>
          </a:xfrm>
          <a:prstGeom prst="rect">
            <a:avLst/>
          </a:prstGeom>
        </p:spPr>
      </p:pic>
      <p:sp>
        <p:nvSpPr>
          <p:cNvPr id="9" name="Rectangle 8"/>
          <p:cNvSpPr/>
          <p:nvPr/>
        </p:nvSpPr>
        <p:spPr>
          <a:xfrm>
            <a:off x="762000" y="1341388"/>
            <a:ext cx="10515600" cy="1477328"/>
          </a:xfrm>
          <a:prstGeom prst="rect">
            <a:avLst/>
          </a:prstGeom>
        </p:spPr>
        <p:txBody>
          <a:bodyPr wrap="square">
            <a:spAutoFit/>
          </a:bodyPr>
          <a:lstStyle/>
          <a:p>
            <a:r>
              <a:rPr lang="en-US" dirty="0" smtClean="0"/>
              <a:t>“We </a:t>
            </a:r>
            <a:r>
              <a:rPr lang="en-US" dirty="0"/>
              <a:t>describe a method called ‘standout’ in which a binary belief network is overlaid on a neural network and is used to regularize of its hidden units by selectively setting activities to zero. This ‘adaptive dropout network’ can be trained jointly with the neural network by approximately computing local expectations of binary dropout variables, computing derivatives using back-propagation, and using stochastic gradient descent.</a:t>
            </a:r>
          </a:p>
        </p:txBody>
      </p:sp>
    </p:spTree>
    <p:extLst>
      <p:ext uri="{BB962C8B-B14F-4D97-AF65-F5344CB8AC3E}">
        <p14:creationId xmlns:p14="http://schemas.microsoft.com/office/powerpoint/2010/main" val="1312487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Shape 607"/>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6</a:t>
            </a:fld>
            <a:endParaRPr lang="en"/>
          </a:p>
        </p:txBody>
      </p:sp>
      <p:sp>
        <p:nvSpPr>
          <p:cNvPr id="608" name="Shape 608"/>
          <p:cNvSpPr txBox="1"/>
          <p:nvPr/>
        </p:nvSpPr>
        <p:spPr>
          <a:xfrm>
            <a:off x="874334" y="376434"/>
            <a:ext cx="10880399" cy="5427999"/>
          </a:xfrm>
          <a:prstGeom prst="rect">
            <a:avLst/>
          </a:prstGeom>
          <a:noFill/>
          <a:ln>
            <a:noFill/>
          </a:ln>
        </p:spPr>
        <p:txBody>
          <a:bodyPr lIns="121900" tIns="121900" rIns="121900" bIns="121900" anchor="t" anchorCtr="0">
            <a:noAutofit/>
          </a:bodyPr>
          <a:lstStyle/>
          <a:p>
            <a:pPr marL="609585" indent="-507987">
              <a:spcBef>
                <a:spcPts val="0"/>
              </a:spcBef>
              <a:buSzPct val="100000"/>
              <a:buChar char="-"/>
            </a:pPr>
            <a:r>
              <a:rPr lang="en" sz="3200"/>
              <a:t>Q: what happens when W=0 init is used?</a:t>
            </a:r>
          </a:p>
        </p:txBody>
      </p:sp>
      <p:pic>
        <p:nvPicPr>
          <p:cNvPr id="609" name="Shape 609"/>
          <p:cNvPicPr preferRelativeResize="0"/>
          <p:nvPr/>
        </p:nvPicPr>
        <p:blipFill>
          <a:blip r:embed="rId3">
            <a:alphaModFix/>
          </a:blip>
          <a:stretch>
            <a:fillRect/>
          </a:stretch>
        </p:blipFill>
        <p:spPr>
          <a:xfrm>
            <a:off x="3022038" y="1555134"/>
            <a:ext cx="5649033" cy="3869199"/>
          </a:xfrm>
          <a:prstGeom prst="rect">
            <a:avLst/>
          </a:prstGeom>
          <a:noFill/>
          <a:ln>
            <a:noFill/>
          </a:ln>
        </p:spPr>
      </p:pic>
    </p:spTree>
    <p:extLst>
      <p:ext uri="{BB962C8B-B14F-4D97-AF65-F5344CB8AC3E}">
        <p14:creationId xmlns:p14="http://schemas.microsoft.com/office/powerpoint/2010/main" val="1470455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Shape 614"/>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7</a:t>
            </a:fld>
            <a:endParaRPr lang="en"/>
          </a:p>
        </p:txBody>
      </p:sp>
      <p:sp>
        <p:nvSpPr>
          <p:cNvPr id="615" name="Shape 615"/>
          <p:cNvSpPr txBox="1"/>
          <p:nvPr/>
        </p:nvSpPr>
        <p:spPr>
          <a:xfrm>
            <a:off x="874333" y="400733"/>
            <a:ext cx="10188400" cy="5282400"/>
          </a:xfrm>
          <a:prstGeom prst="rect">
            <a:avLst/>
          </a:prstGeom>
          <a:noFill/>
          <a:ln>
            <a:noFill/>
          </a:ln>
        </p:spPr>
        <p:txBody>
          <a:bodyPr lIns="121900" tIns="121900" rIns="121900" bIns="121900" anchor="t" anchorCtr="0">
            <a:noAutofit/>
          </a:bodyPr>
          <a:lstStyle/>
          <a:p>
            <a:pPr marL="609585" indent="-507987">
              <a:spcBef>
                <a:spcPts val="0"/>
              </a:spcBef>
              <a:buSzPct val="100000"/>
              <a:buChar char="-"/>
            </a:pPr>
            <a:r>
              <a:rPr lang="en" sz="3200"/>
              <a:t>First idea: </a:t>
            </a:r>
            <a:r>
              <a:rPr lang="en" sz="3200" b="1"/>
              <a:t>Small random numbers </a:t>
            </a:r>
          </a:p>
          <a:p>
            <a:pPr>
              <a:spcBef>
                <a:spcPts val="0"/>
              </a:spcBef>
            </a:pPr>
            <a:r>
              <a:rPr lang="en" sz="3200"/>
              <a:t>(gaussian with zero mean and 1e-2 standard deviation)</a:t>
            </a:r>
          </a:p>
        </p:txBody>
      </p:sp>
      <p:pic>
        <p:nvPicPr>
          <p:cNvPr id="616" name="Shape 616"/>
          <p:cNvPicPr preferRelativeResize="0"/>
          <p:nvPr/>
        </p:nvPicPr>
        <p:blipFill>
          <a:blip r:embed="rId3">
            <a:alphaModFix/>
          </a:blip>
          <a:stretch>
            <a:fillRect/>
          </a:stretch>
        </p:blipFill>
        <p:spPr>
          <a:xfrm>
            <a:off x="2238897" y="2180029"/>
            <a:ext cx="7321633" cy="602467"/>
          </a:xfrm>
          <a:prstGeom prst="rect">
            <a:avLst/>
          </a:prstGeom>
          <a:noFill/>
          <a:ln>
            <a:noFill/>
          </a:ln>
        </p:spPr>
      </p:pic>
    </p:spTree>
    <p:extLst>
      <p:ext uri="{BB962C8B-B14F-4D97-AF65-F5344CB8AC3E}">
        <p14:creationId xmlns:p14="http://schemas.microsoft.com/office/powerpoint/2010/main" val="1102524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Shape 621"/>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8</a:t>
            </a:fld>
            <a:endParaRPr lang="en"/>
          </a:p>
        </p:txBody>
      </p:sp>
      <p:sp>
        <p:nvSpPr>
          <p:cNvPr id="622" name="Shape 622"/>
          <p:cNvSpPr txBox="1"/>
          <p:nvPr/>
        </p:nvSpPr>
        <p:spPr>
          <a:xfrm>
            <a:off x="874333" y="400733"/>
            <a:ext cx="10188400" cy="5282400"/>
          </a:xfrm>
          <a:prstGeom prst="rect">
            <a:avLst/>
          </a:prstGeom>
          <a:noFill/>
          <a:ln>
            <a:noFill/>
          </a:ln>
        </p:spPr>
        <p:txBody>
          <a:bodyPr lIns="121900" tIns="121900" rIns="121900" bIns="121900" anchor="t" anchorCtr="0">
            <a:noAutofit/>
          </a:bodyPr>
          <a:lstStyle/>
          <a:p>
            <a:pPr marL="609585" indent="-507987">
              <a:spcBef>
                <a:spcPts val="0"/>
              </a:spcBef>
              <a:buSzPct val="100000"/>
              <a:buChar char="-"/>
            </a:pPr>
            <a:r>
              <a:rPr lang="en" sz="3200"/>
              <a:t>First idea: </a:t>
            </a:r>
            <a:r>
              <a:rPr lang="en" sz="3200" b="1"/>
              <a:t>Small random numbers </a:t>
            </a:r>
          </a:p>
          <a:p>
            <a:pPr>
              <a:spcBef>
                <a:spcPts val="0"/>
              </a:spcBef>
            </a:pPr>
            <a:r>
              <a:rPr lang="en" sz="3200"/>
              <a:t>(gaussian with zero mean and 1e-2 standard deviation)</a:t>
            </a:r>
          </a:p>
        </p:txBody>
      </p:sp>
      <p:pic>
        <p:nvPicPr>
          <p:cNvPr id="623" name="Shape 623"/>
          <p:cNvPicPr preferRelativeResize="0"/>
          <p:nvPr/>
        </p:nvPicPr>
        <p:blipFill>
          <a:blip r:embed="rId3">
            <a:alphaModFix/>
          </a:blip>
          <a:stretch>
            <a:fillRect/>
          </a:stretch>
        </p:blipFill>
        <p:spPr>
          <a:xfrm>
            <a:off x="2238897" y="2180029"/>
            <a:ext cx="7321633" cy="602467"/>
          </a:xfrm>
          <a:prstGeom prst="rect">
            <a:avLst/>
          </a:prstGeom>
          <a:noFill/>
          <a:ln>
            <a:noFill/>
          </a:ln>
        </p:spPr>
      </p:pic>
      <p:sp>
        <p:nvSpPr>
          <p:cNvPr id="624" name="Shape 624"/>
          <p:cNvSpPr txBox="1"/>
          <p:nvPr/>
        </p:nvSpPr>
        <p:spPr>
          <a:xfrm>
            <a:off x="1277001" y="3756349"/>
            <a:ext cx="9637999" cy="1323600"/>
          </a:xfrm>
          <a:prstGeom prst="rect">
            <a:avLst/>
          </a:prstGeom>
          <a:noFill/>
          <a:ln>
            <a:noFill/>
          </a:ln>
        </p:spPr>
        <p:txBody>
          <a:bodyPr lIns="121900" tIns="121900" rIns="121900" bIns="121900" anchor="t" anchorCtr="0">
            <a:noAutofit/>
          </a:bodyPr>
          <a:lstStyle/>
          <a:p>
            <a:pPr>
              <a:spcBef>
                <a:spcPts val="0"/>
              </a:spcBef>
            </a:pPr>
            <a:r>
              <a:rPr lang="en" sz="3200">
                <a:solidFill>
                  <a:srgbClr val="FF0000"/>
                </a:solidFill>
              </a:rPr>
              <a:t>Works ~okay for small networks, but can lead to non-homogeneous distributions of activations across the layers of a network.</a:t>
            </a:r>
          </a:p>
        </p:txBody>
      </p:sp>
    </p:spTree>
    <p:extLst>
      <p:ext uri="{BB962C8B-B14F-4D97-AF65-F5344CB8AC3E}">
        <p14:creationId xmlns:p14="http://schemas.microsoft.com/office/powerpoint/2010/main" val="1978636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Shape 629"/>
          <p:cNvSpPr txBox="1">
            <a:spLocks noGrp="1"/>
          </p:cNvSpPr>
          <p:nvPr>
            <p:ph type="sldNum" idx="4294967295"/>
          </p:nvPr>
        </p:nvSpPr>
        <p:spPr>
          <a:xfrm>
            <a:off x="8671053" y="6223800"/>
            <a:ext cx="7315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9</a:t>
            </a:fld>
            <a:endParaRPr lang="en"/>
          </a:p>
        </p:txBody>
      </p:sp>
      <p:pic>
        <p:nvPicPr>
          <p:cNvPr id="630" name="Shape 630"/>
          <p:cNvPicPr preferRelativeResize="0"/>
          <p:nvPr/>
        </p:nvPicPr>
        <p:blipFill>
          <a:blip r:embed="rId3">
            <a:alphaModFix/>
          </a:blip>
          <a:stretch>
            <a:fillRect/>
          </a:stretch>
        </p:blipFill>
        <p:spPr>
          <a:xfrm>
            <a:off x="3425867" y="97167"/>
            <a:ext cx="8473267" cy="5824832"/>
          </a:xfrm>
          <a:prstGeom prst="rect">
            <a:avLst/>
          </a:prstGeom>
          <a:noFill/>
          <a:ln w="9525" cap="flat" cmpd="sng">
            <a:solidFill>
              <a:schemeClr val="dk2"/>
            </a:solidFill>
            <a:prstDash val="solid"/>
            <a:round/>
            <a:headEnd type="none" w="med" len="med"/>
            <a:tailEnd type="none" w="med" len="med"/>
          </a:ln>
        </p:spPr>
      </p:pic>
      <p:sp>
        <p:nvSpPr>
          <p:cNvPr id="631" name="Shape 631"/>
          <p:cNvSpPr txBox="1"/>
          <p:nvPr/>
        </p:nvSpPr>
        <p:spPr>
          <a:xfrm>
            <a:off x="340000" y="315733"/>
            <a:ext cx="3036000" cy="2477200"/>
          </a:xfrm>
          <a:prstGeom prst="rect">
            <a:avLst/>
          </a:prstGeom>
          <a:noFill/>
          <a:ln>
            <a:noFill/>
          </a:ln>
        </p:spPr>
        <p:txBody>
          <a:bodyPr lIns="121900" tIns="121900" rIns="121900" bIns="121900" anchor="t" anchorCtr="0">
            <a:noAutofit/>
          </a:bodyPr>
          <a:lstStyle/>
          <a:p>
            <a:pPr>
              <a:spcBef>
                <a:spcPts val="0"/>
              </a:spcBef>
            </a:pPr>
            <a:r>
              <a:rPr lang="en" sz="4000"/>
              <a:t>Lets look at some activation statistics</a:t>
            </a:r>
          </a:p>
        </p:txBody>
      </p:sp>
      <p:sp>
        <p:nvSpPr>
          <p:cNvPr id="632" name="Shape 632"/>
          <p:cNvSpPr txBox="1"/>
          <p:nvPr/>
        </p:nvSpPr>
        <p:spPr>
          <a:xfrm>
            <a:off x="71633" y="3618733"/>
            <a:ext cx="3315200" cy="2303200"/>
          </a:xfrm>
          <a:prstGeom prst="rect">
            <a:avLst/>
          </a:prstGeom>
          <a:noFill/>
          <a:ln>
            <a:noFill/>
          </a:ln>
        </p:spPr>
        <p:txBody>
          <a:bodyPr lIns="121900" tIns="121900" rIns="121900" bIns="121900" anchor="t" anchorCtr="0">
            <a:noAutofit/>
          </a:bodyPr>
          <a:lstStyle/>
          <a:p>
            <a:pPr>
              <a:spcBef>
                <a:spcPts val="0"/>
              </a:spcBef>
            </a:pPr>
            <a:r>
              <a:rPr lang="en" sz="2400">
                <a:solidFill>
                  <a:srgbClr val="0000FF"/>
                </a:solidFill>
              </a:rPr>
              <a:t>E.g. 10-layer net with 500 neurons on each layer, using tanh non-linearities, and initializing as described in last slide.</a:t>
            </a:r>
          </a:p>
        </p:txBody>
      </p:sp>
    </p:spTree>
    <p:extLst>
      <p:ext uri="{BB962C8B-B14F-4D97-AF65-F5344CB8AC3E}">
        <p14:creationId xmlns:p14="http://schemas.microsoft.com/office/powerpoint/2010/main" val="1755092779"/>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5400">
          <a:solidFill>
            <a:schemeClr val="tx1"/>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47300</TotalTime>
  <Words>1742</Words>
  <Application>Microsoft Macintosh PowerPoint</Application>
  <PresentationFormat>Widescreen</PresentationFormat>
  <Paragraphs>265</Paragraphs>
  <Slides>55</Slides>
  <Notes>32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55</vt:i4>
      </vt:variant>
    </vt:vector>
  </HeadingPairs>
  <TitlesOfParts>
    <vt:vector size="58" baseType="lpstr">
      <vt:lpstr>WeblySleek UI Semilight</vt:lpstr>
      <vt:lpstr>Arial</vt:lpstr>
      <vt:lpstr>Default Design</vt:lpstr>
      <vt:lpstr>Initialization and Regularization</vt:lpstr>
      <vt:lpstr>Business</vt:lpstr>
      <vt:lpstr>Last time</vt:lpstr>
      <vt:lpstr>Today</vt:lpstr>
      <vt:lpstr>Initialization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 regularization</vt:lpstr>
      <vt:lpstr>Regularization themes</vt:lpstr>
      <vt:lpstr>PowerPoint Presentation</vt:lpstr>
      <vt:lpstr>Regularization regression on diabetes dataset</vt:lpstr>
      <vt:lpstr>PowerPoint Presentation</vt:lpstr>
      <vt:lpstr>PowerPoint Presentation</vt:lpstr>
      <vt:lpstr>DNN-style regularization</vt:lpstr>
      <vt:lpstr>PowerPoint Presentation</vt:lpstr>
      <vt:lpstr>PowerPoint Presentation</vt:lpstr>
      <vt:lpstr>PowerPoint Presentation</vt:lpstr>
      <vt:lpstr>PowerPoint Presentation</vt:lpstr>
      <vt:lpstr>PowerPoint Presentation</vt:lpstr>
      <vt:lpstr>Another interpretation: adaptive regularization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Variants</vt:lpstr>
      <vt:lpstr>Dropconnect</vt:lpstr>
      <vt:lpstr>PowerPoint Presentation</vt:lpstr>
      <vt:lpstr>PowerPoint Presentation</vt:lpstr>
      <vt:lpstr>Why does this work?</vt:lpstr>
      <vt:lpstr>“Shakeout”</vt:lpstr>
      <vt:lpstr>“Shakeout”</vt:lpstr>
      <vt:lpstr>“Shakeout”</vt:lpstr>
      <vt:lpstr>”DropIn”</vt:lpstr>
      <vt:lpstr>Adaptive dropout – “standout”</vt:lpstr>
    </vt:vector>
  </TitlesOfParts>
  <Company>MIT</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Thee to a Half-Bakery!</dc:title>
  <dc:creator>wingated</dc:creator>
  <cp:lastModifiedBy>Microsoft Office User</cp:lastModifiedBy>
  <cp:revision>1548</cp:revision>
  <dcterms:created xsi:type="dcterms:W3CDTF">2008-02-19T20:34:11Z</dcterms:created>
  <dcterms:modified xsi:type="dcterms:W3CDTF">2016-09-21T17:17:19Z</dcterms:modified>
</cp:coreProperties>
</file>